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Lato"/>
      <p:regular r:id="rId38"/>
      <p:bold r:id="rId39"/>
      <p:italic r:id="rId40"/>
      <p:boldItalic r:id="rId41"/>
    </p:embeddedFont>
    <p:embeddedFont>
      <p:font typeface="Oswal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6.xml"/><Relationship Id="rId42" Type="http://schemas.openxmlformats.org/officeDocument/2006/relationships/font" Target="fonts/Oswald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Oswald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Lato-bold.fntdata"/><Relationship Id="rId16" Type="http://schemas.openxmlformats.org/officeDocument/2006/relationships/slide" Target="slides/slide12.xml"/><Relationship Id="rId38" Type="http://schemas.openxmlformats.org/officeDocument/2006/relationships/font" Target="fonts/La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hackernews.com/2018/04/ccleaner-malware-attack.html" TargetMode="External"/><Relationship Id="rId3" Type="http://schemas.openxmlformats.org/officeDocument/2006/relationships/hyperlink" Target="https://blog.avast.com/additional-information-regarding-the-recent-ccleaner-apt-security-incident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curelist.com/operation-shadowhammer-a-high-profile-supply-chain-attack/90380/" TargetMode="External"/><Relationship Id="rId3" Type="http://schemas.openxmlformats.org/officeDocument/2006/relationships/hyperlink" Target="https://securelist.com/operation-shadowhammer/89992/" TargetMode="External"/><Relationship Id="rId4" Type="http://schemas.openxmlformats.org/officeDocument/2006/relationships/hyperlink" Target="https://www.vice.com/en_us/article/pan9wn/hackers-hijacked-asus-software-updates-to-install-backdoors-on-thousands-of-computers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ireeye.com/current-threats/apt-groups.html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wc.co.uk/cyber-security/pdf/cloud-hopper-report-final-v4.pdf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401trg.com/burning-umbrella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reatpost.com/gamers-pointblank-backdoor-malware/144088/" TargetMode="External"/><Relationship Id="rId3" Type="http://schemas.openxmlformats.org/officeDocument/2006/relationships/hyperlink" Target="https://securelist.com/winnti-more-than-just-a-game/37029/" TargetMode="External"/><Relationship Id="rId4" Type="http://schemas.openxmlformats.org/officeDocument/2006/relationships/hyperlink" Target="https://threatpost.com/gamers-pointblank-backdoor-malware/144088/" TargetMode="External"/><Relationship Id="rId5" Type="http://schemas.openxmlformats.org/officeDocument/2006/relationships/hyperlink" Target="https://www.reuters.com/article/us-germany-cyber/basf-siemens-henkel-roche-target-of-cyber-attacks-idUSKCN1UJ147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https://thehackernews.com/2018/04/ccleaner-malware-attack.html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https://blog.avast.com/additional-information-regarding-the-recent-ccleaner-apt-security-incident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2.27M computers infected, 40 escalated belonging to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Google, Microsoft, Cisco, Intel, Samsung, Sony, HTC, Linksys, D-Link, Akamai and VMware.</a:t>
            </a:r>
            <a:endParaRPr/>
          </a:p>
        </p:txBody>
      </p:sp>
      <p:sp>
        <p:nvSpPr>
          <p:cNvPr id="218" name="Google Shape;21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https://securelist.com/operation-shadowhammer-a-high-profile-supply-chain-attack/90380/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https://securelist.com/operation-shadowhammer/89992/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https://www.vice.com/en_us/article/pan9wn/hackers-hijacked-asus-software-updates-to-install-backdoors-on-thousands-of-computers</a:t>
            </a:r>
            <a:endParaRPr/>
          </a:p>
        </p:txBody>
      </p:sp>
      <p:sp>
        <p:nvSpPr>
          <p:cNvPr id="297" name="Google Shape;29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https://www.fireeye.com/current-threats/apt-groups.html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Unsophisticated, spear phishing, lnk file, targets MSP and defence</a:t>
            </a:r>
            <a:endParaRPr/>
          </a:p>
        </p:txBody>
      </p:sp>
      <p:sp>
        <p:nvSpPr>
          <p:cNvPr id="327" name="Google Shape;32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https://www.pwc.co.uk/cyber-security/pdf/cloud-hopper-report-final-v4.pdf</a:t>
            </a:r>
            <a:endParaRPr/>
          </a:p>
        </p:txBody>
      </p:sp>
      <p:sp>
        <p:nvSpPr>
          <p:cNvPr id="347" name="Google Shape;34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https://401trg.com/burning-umbrella/</a:t>
            </a:r>
            <a:endParaRPr/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2011 Valve: 35M records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2011 Gameforge: undisclosed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2016 Teamviewer they claim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2019 Infestation 10k to 100k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2018 Bayer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Asus 1M+ infections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https://threatpost.com/gamers-pointblank-backdoor-malware/144088/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https://securelist.com/winnti-more-than-just-a-game/37029/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https://threatpost.com/gamers-pointblank-backdoor-malware/144088/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https://www.reuters.com/article/us-germany-cyber/basf-siemens-henkel-roche-target-of-cyber-attacks-idUSKCN1UJ147</a:t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linkedin.com/in/albertopelliccione" TargetMode="External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419719" y="3620943"/>
            <a:ext cx="8232281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B5069"/>
                </a:solidFill>
                <a:latin typeface="Arial"/>
                <a:ea typeface="Arial"/>
                <a:cs typeface="Arial"/>
                <a:sym typeface="Arial"/>
              </a:rPr>
              <a:t>Supply-chain </a:t>
            </a:r>
            <a:r>
              <a:rPr b="1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Attacks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D66A"/>
                </a:solidFill>
                <a:latin typeface="Arial"/>
                <a:ea typeface="Arial"/>
                <a:cs typeface="Arial"/>
                <a:sym typeface="Arial"/>
              </a:rPr>
              <a:t>How one country is pwning us all, silently and effectively</a:t>
            </a:r>
            <a:endParaRPr sz="2200">
              <a:solidFill>
                <a:srgbClr val="FFD66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68" y="504615"/>
            <a:ext cx="4814408" cy="299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Putting the puzzle together</a:t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52999" l="0" r="58399" t="12938"/>
          <a:stretch/>
        </p:blipFill>
        <p:spPr>
          <a:xfrm>
            <a:off x="3225800" y="1862981"/>
            <a:ext cx="4161647" cy="340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3405415" y="2933096"/>
            <a:ext cx="54464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Mass Targeted Espionage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Target the masses, catch a few</a:t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586014" y="1928587"/>
            <a:ext cx="868498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Step 1)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Acquire </a:t>
            </a:r>
            <a:r>
              <a:rPr lang="en-US" sz="2200">
                <a:solidFill>
                  <a:srgbClr val="67FFDB"/>
                </a:solidFill>
                <a:latin typeface="Lato"/>
                <a:ea typeface="Lato"/>
                <a:cs typeface="Lato"/>
                <a:sym typeface="Lato"/>
              </a:rPr>
              <a:t>minimal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information from a </a:t>
            </a:r>
            <a:r>
              <a:rPr b="1"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very large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pool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Step 2)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Identify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key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figures in key organizations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Step 3)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 the victims as a </a:t>
            </a:r>
            <a:r>
              <a:rPr b="1"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bridge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for </a:t>
            </a:r>
            <a:r>
              <a:rPr b="1"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targeted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attacks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586014" y="3946637"/>
            <a:ext cx="11099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Reasons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Possible lack of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actionable intelligence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 the intended target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	More sophisticated or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security-aware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targets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		Avoid </a:t>
            </a: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alerting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 entity that it is about to be targeted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Nice to meet you BARIUM</a:t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8574" y="3927217"/>
            <a:ext cx="635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3758653" y="4663817"/>
            <a:ext cx="16113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Barium Group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3849" y="4105017"/>
            <a:ext cx="4699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2547" y="3901817"/>
            <a:ext cx="620127" cy="71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8574" y="2227426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53364" y="3918417"/>
            <a:ext cx="709714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79517" y="3683000"/>
            <a:ext cx="213894" cy="24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5467" y="3778716"/>
            <a:ext cx="213894" cy="24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79517" y="4089375"/>
            <a:ext cx="213894" cy="24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1860" y="4203650"/>
            <a:ext cx="213894" cy="24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6498" y="4509805"/>
            <a:ext cx="213894" cy="24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7518" y="4691505"/>
            <a:ext cx="213894" cy="248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5"/>
          <p:cNvCxnSpPr/>
          <p:nvPr/>
        </p:nvCxnSpPr>
        <p:spPr>
          <a:xfrm rot="10800000">
            <a:off x="4546600" y="3048001"/>
            <a:ext cx="0" cy="69849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9" name="Google Shape;209;p25"/>
          <p:cNvCxnSpPr/>
          <p:nvPr/>
        </p:nvCxnSpPr>
        <p:spPr>
          <a:xfrm flipH="1">
            <a:off x="2971800" y="4267200"/>
            <a:ext cx="1041400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25"/>
          <p:cNvCxnSpPr/>
          <p:nvPr/>
        </p:nvCxnSpPr>
        <p:spPr>
          <a:xfrm>
            <a:off x="5029200" y="4267200"/>
            <a:ext cx="85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1" name="Google Shape;211;p25"/>
          <p:cNvCxnSpPr/>
          <p:nvPr/>
        </p:nvCxnSpPr>
        <p:spPr>
          <a:xfrm flipH="1" rot="10800000">
            <a:off x="8674100" y="3965318"/>
            <a:ext cx="495300" cy="33998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2" name="Google Shape;212;p25"/>
          <p:cNvCxnSpPr/>
          <p:nvPr/>
        </p:nvCxnSpPr>
        <p:spPr>
          <a:xfrm>
            <a:off x="8674100" y="4305300"/>
            <a:ext cx="495300" cy="27648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3" name="Google Shape;213;p25"/>
          <p:cNvCxnSpPr/>
          <p:nvPr/>
        </p:nvCxnSpPr>
        <p:spPr>
          <a:xfrm>
            <a:off x="6908800" y="4267200"/>
            <a:ext cx="85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4" name="Google Shape;21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March 2017 - CCleaner</a:t>
            </a:r>
            <a:endParaRPr sz="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370115" y="2080987"/>
            <a:ext cx="110998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Entrypoint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Unattended workstation (TeamViewer) from one of Ccleaner’s developers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Barium installs first a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VBS malware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 the machine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Then they deploy </a:t>
            </a:r>
            <a:r>
              <a:rPr b="1"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ShadowPad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malware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After that the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supply-chain attack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begins</a:t>
            </a:r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7500" y="1243842"/>
            <a:ext cx="2020455" cy="113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714" y="3066973"/>
            <a:ext cx="845341" cy="4733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534897" y="348963"/>
            <a:ext cx="41343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Operation Workflow</a:t>
            </a:r>
            <a:endParaRPr sz="2200">
              <a:solidFill>
                <a:srgbClr val="FF6A9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040371" y="3829048"/>
            <a:ext cx="826265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66A"/>
          </a:solidFill>
          <a:ln cap="flat" cmpd="sng" w="12700">
            <a:solidFill>
              <a:srgbClr val="FFD6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0507" y="3494738"/>
            <a:ext cx="903093" cy="86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599" y="3988793"/>
            <a:ext cx="845341" cy="47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828" y="3808574"/>
            <a:ext cx="845341" cy="47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9498" y="2907229"/>
            <a:ext cx="845341" cy="47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9498" y="4709919"/>
            <a:ext cx="845341" cy="47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1541" y="3494738"/>
            <a:ext cx="903093" cy="86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59814" y="2485861"/>
            <a:ext cx="406025" cy="8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2648" y="3809470"/>
            <a:ext cx="406025" cy="8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62826" y="4821084"/>
            <a:ext cx="406025" cy="8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49359" y="3863989"/>
            <a:ext cx="406025" cy="8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09030" y="2579299"/>
            <a:ext cx="406025" cy="8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2600" y="3491476"/>
            <a:ext cx="903093" cy="86901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-1699437">
            <a:off x="8631038" y="3500687"/>
            <a:ext cx="826265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66A"/>
          </a:solidFill>
          <a:ln cap="flat" cmpd="sng" w="12700">
            <a:solidFill>
              <a:srgbClr val="FFD6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 rot="1977334">
            <a:off x="8633808" y="4196100"/>
            <a:ext cx="826265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66A"/>
          </a:solidFill>
          <a:ln cap="flat" cmpd="sng" w="12700">
            <a:solidFill>
              <a:srgbClr val="FFD6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303397" y="5543108"/>
            <a:ext cx="31501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Code is written and pushed</a:t>
            </a:r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3935619" y="4499091"/>
            <a:ext cx="168086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Continuous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Integration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QA</a:t>
            </a:r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5737152" y="4504174"/>
            <a:ext cx="10074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Digital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Signing</a:t>
            </a:r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7334432" y="4504174"/>
            <a:ext cx="14125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Deployment</a:t>
            </a:r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2380" y="3380620"/>
            <a:ext cx="498720" cy="73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/>
          <p:nvPr/>
        </p:nvSpPr>
        <p:spPr>
          <a:xfrm>
            <a:off x="5267156" y="3841944"/>
            <a:ext cx="353720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66A"/>
          </a:solidFill>
          <a:ln cap="flat" cmpd="sng" w="12700">
            <a:solidFill>
              <a:srgbClr val="FFD6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6977175" y="3841943"/>
            <a:ext cx="353720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66A"/>
          </a:solidFill>
          <a:ln cap="flat" cmpd="sng" w="12700">
            <a:solidFill>
              <a:srgbClr val="FFD6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7"/>
          <p:cNvSpPr/>
          <p:nvPr/>
        </p:nvSpPr>
        <p:spPr>
          <a:xfrm rot="5400000">
            <a:off x="4251568" y="2747822"/>
            <a:ext cx="632320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A93"/>
          </a:solidFill>
          <a:ln cap="flat" cmpd="sng" w="12700">
            <a:solidFill>
              <a:srgbClr val="FF6A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56965" y="3354316"/>
            <a:ext cx="289360" cy="3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3561" y="2370976"/>
            <a:ext cx="536253" cy="53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51702" y="2501024"/>
            <a:ext cx="289360" cy="3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42169" y="2346766"/>
            <a:ext cx="536253" cy="53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0310" y="2476814"/>
            <a:ext cx="289360" cy="3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95790" y="3536735"/>
            <a:ext cx="536253" cy="53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23931" y="3666783"/>
            <a:ext cx="289360" cy="3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45900" y="3573816"/>
            <a:ext cx="536253" cy="53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74041" y="3703864"/>
            <a:ext cx="289360" cy="3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09647" y="4714598"/>
            <a:ext cx="536253" cy="53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37788" y="4844646"/>
            <a:ext cx="289360" cy="3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69285" y="3223727"/>
            <a:ext cx="536253" cy="53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7473" y="3359065"/>
            <a:ext cx="289360" cy="31566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 rot="10800000">
            <a:off x="9613290" y="1518436"/>
            <a:ext cx="902864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A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7"/>
          <p:cNvSpPr/>
          <p:nvPr/>
        </p:nvSpPr>
        <p:spPr>
          <a:xfrm rot="5400000">
            <a:off x="10136944" y="1892719"/>
            <a:ext cx="599034" cy="158400"/>
          </a:xfrm>
          <a:prstGeom prst="rect">
            <a:avLst/>
          </a:prstGeom>
          <a:solidFill>
            <a:srgbClr val="FF6A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56965" y="506458"/>
            <a:ext cx="2363421" cy="167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24783" y="1381156"/>
            <a:ext cx="708686" cy="7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March 2017 - CCleaner</a:t>
            </a:r>
            <a:endParaRPr sz="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497114" y="1306287"/>
            <a:ext cx="110998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Targets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2.27M devices with 1</a:t>
            </a:r>
            <a:r>
              <a:rPr baseline="30000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stage backdoor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40 devices with 2</a:t>
            </a:r>
            <a:r>
              <a:rPr baseline="30000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nd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stage backdoor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Akamai, </a:t>
            </a: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Asus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Cisco, D-Link, Fujitsu, Google, HTC, Intel, Linksys, Microsoft, 	Samsung, Singtel, Sony, VMWare</a:t>
            </a:r>
            <a:endParaRPr/>
          </a:p>
        </p:txBody>
      </p:sp>
      <p:pic>
        <p:nvPicPr>
          <p:cNvPr id="279" name="Google Shape;2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4855" y="3654610"/>
            <a:ext cx="736119" cy="123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/>
          <p:nvPr/>
        </p:nvSpPr>
        <p:spPr>
          <a:xfrm rot="8272662">
            <a:off x="3187424" y="4666295"/>
            <a:ext cx="826265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66A"/>
          </a:solidFill>
          <a:ln cap="flat" cmpd="sng" w="12700">
            <a:solidFill>
              <a:srgbClr val="FFD6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28"/>
          <p:cNvGrpSpPr/>
          <p:nvPr/>
        </p:nvGrpSpPr>
        <p:grpSpPr>
          <a:xfrm>
            <a:off x="1793665" y="5582058"/>
            <a:ext cx="1039586" cy="586117"/>
            <a:chOff x="1079653" y="3525398"/>
            <a:chExt cx="3601249" cy="2030380"/>
          </a:xfrm>
        </p:grpSpPr>
        <p:sp>
          <p:nvSpPr>
            <p:cNvPr id="282" name="Google Shape;282;p28"/>
            <p:cNvSpPr/>
            <p:nvPr/>
          </p:nvSpPr>
          <p:spPr>
            <a:xfrm>
              <a:off x="1079653" y="3525398"/>
              <a:ext cx="3601249" cy="20303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3" name="Google Shape;28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00841" y="3626910"/>
              <a:ext cx="3356805" cy="18462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4" name="Google Shape;28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6986" y="5646820"/>
            <a:ext cx="1058518" cy="497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8"/>
          <p:cNvGrpSpPr/>
          <p:nvPr/>
        </p:nvGrpSpPr>
        <p:grpSpPr>
          <a:xfrm>
            <a:off x="5936708" y="5725904"/>
            <a:ext cx="1357828" cy="298424"/>
            <a:chOff x="7458419" y="3723701"/>
            <a:chExt cx="3007605" cy="661012"/>
          </a:xfrm>
        </p:grpSpPr>
        <p:sp>
          <p:nvSpPr>
            <p:cNvPr id="286" name="Google Shape;286;p28"/>
            <p:cNvSpPr/>
            <p:nvPr/>
          </p:nvSpPr>
          <p:spPr>
            <a:xfrm>
              <a:off x="7458419" y="3723701"/>
              <a:ext cx="3007605" cy="6610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Google Shape;287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13504" y="3798541"/>
              <a:ext cx="2904780" cy="5228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8" name="Google Shape;28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31023" y="5535970"/>
            <a:ext cx="1676282" cy="55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98776" y="5768932"/>
            <a:ext cx="1347738" cy="26849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/>
          <p:nvPr/>
        </p:nvSpPr>
        <p:spPr>
          <a:xfrm rot="2460299">
            <a:off x="5684209" y="4662333"/>
            <a:ext cx="826265" cy="3194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66A"/>
          </a:solidFill>
          <a:ln cap="flat" cmpd="sng" w="12700">
            <a:solidFill>
              <a:srgbClr val="FFD6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2645" y="3420993"/>
            <a:ext cx="536253" cy="53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72645" y="3606582"/>
            <a:ext cx="289360" cy="3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June 2018 - ShadowHammer</a:t>
            </a:r>
            <a:endParaRPr sz="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497114" y="1306287"/>
            <a:ext cx="11099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Barium manages to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sign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modified Asus binary from 2015 with an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Asus certificate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trojan is hosted on the </a:t>
            </a: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Asus Update Server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It remains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silent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if the MAC address of the victim is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not recognized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Around 100.000 infections, only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600 MAC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addresses targeted</a:t>
            </a:r>
            <a:endParaRPr/>
          </a:p>
        </p:txBody>
      </p:sp>
      <p:pic>
        <p:nvPicPr>
          <p:cNvPr id="301" name="Google Shape;3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Linking the attacks</a:t>
            </a:r>
            <a:endParaRPr/>
          </a:p>
        </p:txBody>
      </p:sp>
      <p:cxnSp>
        <p:nvCxnSpPr>
          <p:cNvPr id="308" name="Google Shape;308;p30"/>
          <p:cNvCxnSpPr/>
          <p:nvPr/>
        </p:nvCxnSpPr>
        <p:spPr>
          <a:xfrm>
            <a:off x="14925403" y="2258565"/>
            <a:ext cx="1729573" cy="108229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 b="43333" l="0" r="0" t="10741"/>
          <a:stretch/>
        </p:blipFill>
        <p:spPr>
          <a:xfrm>
            <a:off x="1066799" y="1625600"/>
            <a:ext cx="9291484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/>
        </p:nvSpPr>
        <p:spPr>
          <a:xfrm>
            <a:off x="3976008" y="2933096"/>
            <a:ext cx="42399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baseline="30000"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Party Collection</a:t>
            </a:r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whoami</a:t>
            </a:r>
            <a:endParaRPr sz="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376" y="1923502"/>
            <a:ext cx="2671064" cy="24484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3921619" y="2445655"/>
            <a:ext cx="538748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Alberto Pelliccione – CEO @ ReaQta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https://linkedin.com/in/albertopelliccione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570317" y="4537076"/>
            <a:ext cx="2834781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REAQTA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www.reaqta.com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2768" y="58943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baseline="30000"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Party Collection</a:t>
            </a:r>
            <a:endParaRPr/>
          </a:p>
        </p:txBody>
      </p:sp>
      <p:sp>
        <p:nvSpPr>
          <p:cNvPr id="322" name="Google Shape;322;p32"/>
          <p:cNvSpPr txBox="1"/>
          <p:nvPr/>
        </p:nvSpPr>
        <p:spPr>
          <a:xfrm>
            <a:off x="497114" y="1306287"/>
            <a:ext cx="1109980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Attack those with the keys to the Kingdom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Effective against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hard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targets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Potentially offers a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privileged access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 a well defended infrastructure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Attacks are much </a:t>
            </a: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harder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detect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Multiplication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factor in effect if the targeted entity is a </a:t>
            </a: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MSP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Hello APT10, welcome to the party!</a:t>
            </a:r>
            <a:endParaRPr/>
          </a:p>
        </p:txBody>
      </p:sp>
      <p:pic>
        <p:nvPicPr>
          <p:cNvPr id="330" name="Google Shape;3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174" y="4066917"/>
            <a:ext cx="635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3"/>
          <p:cNvSpPr txBox="1"/>
          <p:nvPr/>
        </p:nvSpPr>
        <p:spPr>
          <a:xfrm>
            <a:off x="3295469" y="4815910"/>
            <a:ext cx="8883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APT10</a:t>
            </a:r>
            <a:endParaRPr/>
          </a:p>
        </p:txBody>
      </p:sp>
      <p:pic>
        <p:nvPicPr>
          <p:cNvPr id="332" name="Google Shape;3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449" y="4244717"/>
            <a:ext cx="4699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0607" y="4028817"/>
            <a:ext cx="620127" cy="71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4064" y="4045417"/>
            <a:ext cx="709714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13151" y="2185849"/>
            <a:ext cx="65302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45211" y="3874805"/>
            <a:ext cx="1016000" cy="93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33"/>
          <p:cNvCxnSpPr/>
          <p:nvPr/>
        </p:nvCxnSpPr>
        <p:spPr>
          <a:xfrm rot="10800000">
            <a:off x="3733800" y="3124201"/>
            <a:ext cx="0" cy="69849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8" name="Google Shape;338;p33"/>
          <p:cNvCxnSpPr/>
          <p:nvPr/>
        </p:nvCxnSpPr>
        <p:spPr>
          <a:xfrm flipH="1">
            <a:off x="2159000" y="4394200"/>
            <a:ext cx="1041400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9" name="Google Shape;339;p33"/>
          <p:cNvCxnSpPr/>
          <p:nvPr/>
        </p:nvCxnSpPr>
        <p:spPr>
          <a:xfrm>
            <a:off x="4216400" y="4394200"/>
            <a:ext cx="85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0" name="Google Shape;340;p33"/>
          <p:cNvCxnSpPr/>
          <p:nvPr/>
        </p:nvCxnSpPr>
        <p:spPr>
          <a:xfrm>
            <a:off x="6184900" y="4394200"/>
            <a:ext cx="85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1" name="Google Shape;341;p33"/>
          <p:cNvCxnSpPr/>
          <p:nvPr/>
        </p:nvCxnSpPr>
        <p:spPr>
          <a:xfrm>
            <a:off x="8280400" y="4394200"/>
            <a:ext cx="85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2" name="Google Shape;342;p33"/>
          <p:cNvSpPr txBox="1"/>
          <p:nvPr/>
        </p:nvSpPr>
        <p:spPr>
          <a:xfrm>
            <a:off x="7359469" y="4815910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MSP</a:t>
            </a:r>
            <a:endParaRPr/>
          </a:p>
        </p:txBody>
      </p:sp>
      <p:pic>
        <p:nvPicPr>
          <p:cNvPr id="343" name="Google Shape;343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Apr 2017 – APT10 – Operation CloudHopper</a:t>
            </a:r>
            <a:endParaRPr sz="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0" name="Google Shape;350;p34"/>
          <p:cNvSpPr txBox="1"/>
          <p:nvPr/>
        </p:nvSpPr>
        <p:spPr>
          <a:xfrm>
            <a:off x="497114" y="1306287"/>
            <a:ext cx="110998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Entrypoint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MSP via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carefully crafted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Spear Phishing campaigns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Targets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Aligned with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China’s FYP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aerospace, new materials, 	robotics, next-gen IT…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MSP (Enterprise Services and Cloud Hosting) and their customers (IP theft)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High value system (for </a:t>
            </a: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high level access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 and low value (for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persistence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Remains persistent for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very long time</a:t>
            </a:r>
            <a:endParaRPr/>
          </a:p>
        </p:txBody>
      </p:sp>
      <p:pic>
        <p:nvPicPr>
          <p:cNvPr id="351" name="Google Shape;3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/>
        </p:nvSpPr>
        <p:spPr>
          <a:xfrm>
            <a:off x="370114" y="367696"/>
            <a:ext cx="101917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Operation CloudHopper Workflow</a:t>
            </a:r>
            <a:endParaRPr sz="4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407" y="3058632"/>
            <a:ext cx="635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 txBox="1"/>
          <p:nvPr/>
        </p:nvSpPr>
        <p:spPr>
          <a:xfrm>
            <a:off x="1033702" y="3807625"/>
            <a:ext cx="8883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APT10</a:t>
            </a:r>
            <a:endParaRPr/>
          </a:p>
        </p:txBody>
      </p:sp>
      <p:pic>
        <p:nvPicPr>
          <p:cNvPr id="360" name="Google Shape;36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0307" y="2098417"/>
            <a:ext cx="620127" cy="71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5"/>
          <p:cNvSpPr txBox="1"/>
          <p:nvPr/>
        </p:nvSpPr>
        <p:spPr>
          <a:xfrm>
            <a:off x="3661279" y="2854400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MSP</a:t>
            </a:r>
            <a:endParaRPr/>
          </a:p>
        </p:txBody>
      </p:sp>
      <p:pic>
        <p:nvPicPr>
          <p:cNvPr id="362" name="Google Shape;36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8318" y="1914600"/>
            <a:ext cx="10160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/>
          <p:nvPr/>
        </p:nvSpPr>
        <p:spPr>
          <a:xfrm>
            <a:off x="6494806" y="2876700"/>
            <a:ext cx="17075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MSP Customer</a:t>
            </a:r>
            <a:endParaRPr/>
          </a:p>
        </p:txBody>
      </p:sp>
      <p:pic>
        <p:nvPicPr>
          <p:cNvPr id="364" name="Google Shape;36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5318" y="431718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5"/>
          <p:cNvSpPr txBox="1"/>
          <p:nvPr/>
        </p:nvSpPr>
        <p:spPr>
          <a:xfrm>
            <a:off x="8476032" y="3380601"/>
            <a:ext cx="26613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Lateral Movement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via reuse of shared creds</a:t>
            </a:r>
            <a:endParaRPr/>
          </a:p>
        </p:txBody>
      </p:sp>
      <p:pic>
        <p:nvPicPr>
          <p:cNvPr id="366" name="Google Shape;36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0307" y="4317182"/>
            <a:ext cx="620127" cy="71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/>
          <p:cNvSpPr txBox="1"/>
          <p:nvPr/>
        </p:nvSpPr>
        <p:spPr>
          <a:xfrm>
            <a:off x="3267579" y="5073165"/>
            <a:ext cx="1492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Exfil via MSP</a:t>
            </a:r>
            <a:endParaRPr/>
          </a:p>
        </p:txBody>
      </p:sp>
      <p:sp>
        <p:nvSpPr>
          <p:cNvPr id="368" name="Google Shape;368;p35"/>
          <p:cNvSpPr txBox="1"/>
          <p:nvPr/>
        </p:nvSpPr>
        <p:spPr>
          <a:xfrm>
            <a:off x="6434124" y="5111296"/>
            <a:ext cx="1744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Data Gathering</a:t>
            </a:r>
            <a:endParaRPr/>
          </a:p>
        </p:txBody>
      </p:sp>
      <p:cxnSp>
        <p:nvCxnSpPr>
          <p:cNvPr id="369" name="Google Shape;369;p35"/>
          <p:cNvCxnSpPr/>
          <p:nvPr/>
        </p:nvCxnSpPr>
        <p:spPr>
          <a:xfrm flipH="1" rot="10800000">
            <a:off x="2235200" y="2540001"/>
            <a:ext cx="1282700" cy="68373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0" name="Google Shape;370;p35"/>
          <p:cNvCxnSpPr/>
          <p:nvPr/>
        </p:nvCxnSpPr>
        <p:spPr>
          <a:xfrm>
            <a:off x="4597400" y="2438400"/>
            <a:ext cx="189740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1" name="Google Shape;371;p35"/>
          <p:cNvCxnSpPr/>
          <p:nvPr/>
        </p:nvCxnSpPr>
        <p:spPr>
          <a:xfrm>
            <a:off x="8202325" y="2438400"/>
            <a:ext cx="1373475" cy="62023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2" name="Google Shape;372;p35"/>
          <p:cNvCxnSpPr/>
          <p:nvPr/>
        </p:nvCxnSpPr>
        <p:spPr>
          <a:xfrm flipH="1">
            <a:off x="8077200" y="4432300"/>
            <a:ext cx="1498600" cy="342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3" name="Google Shape;373;p35"/>
          <p:cNvCxnSpPr/>
          <p:nvPr/>
        </p:nvCxnSpPr>
        <p:spPr>
          <a:xfrm rot="10800000">
            <a:off x="4597400" y="4686300"/>
            <a:ext cx="199900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4" name="Google Shape;374;p35"/>
          <p:cNvCxnSpPr/>
          <p:nvPr/>
        </p:nvCxnSpPr>
        <p:spPr>
          <a:xfrm rot="10800000">
            <a:off x="2235200" y="3807626"/>
            <a:ext cx="1130300" cy="87867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75" name="Google Shape;375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"/>
          <p:cNvSpPr txBox="1"/>
          <p:nvPr/>
        </p:nvSpPr>
        <p:spPr>
          <a:xfrm>
            <a:off x="370114" y="367696"/>
            <a:ext cx="101917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September 2019 - Airbus</a:t>
            </a:r>
            <a:endParaRPr/>
          </a:p>
        </p:txBody>
      </p:sp>
      <p:sp>
        <p:nvSpPr>
          <p:cNvPr id="382" name="Google Shape;382;p36"/>
          <p:cNvSpPr txBox="1"/>
          <p:nvPr/>
        </p:nvSpPr>
        <p:spPr>
          <a:xfrm>
            <a:off x="497114" y="1306287"/>
            <a:ext cx="1109980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 Airbus suppliers are breached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Rolls Royce (engines)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Expleo/Assystem (avionics)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2x undisclosed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Target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certification process, engines for A400M and A350</a:t>
            </a:r>
            <a:endParaRPr sz="2200">
              <a:solidFill>
                <a:srgbClr val="FB506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3" name="Google Shape;38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/>
          <p:nvPr/>
        </p:nvSpPr>
        <p:spPr>
          <a:xfrm>
            <a:off x="370114" y="367696"/>
            <a:ext cx="101917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Enter COMAC – ARJ21</a:t>
            </a:r>
            <a:endParaRPr/>
          </a:p>
        </p:txBody>
      </p:sp>
      <p:pic>
        <p:nvPicPr>
          <p:cNvPr id="390" name="Google Shape;390;p37"/>
          <p:cNvPicPr preferRelativeResize="0"/>
          <p:nvPr/>
        </p:nvPicPr>
        <p:blipFill rotWithShape="1">
          <a:blip r:embed="rId3">
            <a:alphaModFix/>
          </a:blip>
          <a:srcRect b="32005" l="0" r="0" t="21386"/>
          <a:stretch/>
        </p:blipFill>
        <p:spPr>
          <a:xfrm>
            <a:off x="2540000" y="1524000"/>
            <a:ext cx="6502400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7"/>
          <p:cNvSpPr txBox="1"/>
          <p:nvPr/>
        </p:nvSpPr>
        <p:spPr>
          <a:xfrm>
            <a:off x="1206030" y="3979018"/>
            <a:ext cx="851988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Development started: 2002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Maiden flight (planned): 2005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Maiden flight (effective): 2008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First commercial flight: 2016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Problems: avionics, wiring, wing cracks etc…</a:t>
            </a:r>
            <a:endParaRPr/>
          </a:p>
        </p:txBody>
      </p:sp>
      <p:pic>
        <p:nvPicPr>
          <p:cNvPr id="392" name="Google Shape;39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"/>
          <p:cNvSpPr txBox="1"/>
          <p:nvPr/>
        </p:nvSpPr>
        <p:spPr>
          <a:xfrm>
            <a:off x="370114" y="367696"/>
            <a:ext cx="101917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Enter COMAC – CR929</a:t>
            </a:r>
            <a:endParaRPr/>
          </a:p>
        </p:txBody>
      </p:sp>
      <p:sp>
        <p:nvSpPr>
          <p:cNvPr id="399" name="Google Shape;399;p38"/>
          <p:cNvSpPr txBox="1"/>
          <p:nvPr/>
        </p:nvSpPr>
        <p:spPr>
          <a:xfrm>
            <a:off x="1206030" y="3979018"/>
            <a:ext cx="413563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CR929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Engines: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Aisles: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Passengers: 250-290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Length: 64M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Thrust: 86000 lbf (Trent 1000?)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Range: 12000KM</a:t>
            </a:r>
            <a:endParaRPr sz="2200">
              <a:solidFill>
                <a:srgbClr val="FB506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0" name="Google Shape;40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478" y="1661583"/>
            <a:ext cx="3989221" cy="173143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8"/>
          <p:cNvSpPr txBox="1"/>
          <p:nvPr/>
        </p:nvSpPr>
        <p:spPr>
          <a:xfrm>
            <a:off x="6294162" y="3979018"/>
            <a:ext cx="399283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A350-900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Engines: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Aisles: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Passengers: 315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Length: 66M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Thrust: 87000 lbf (Trent XWB)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Range: 15000KM</a:t>
            </a:r>
            <a:endParaRPr sz="2200">
              <a:solidFill>
                <a:srgbClr val="FB506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2" name="Google Shape;40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37581">
            <a:off x="6162143" y="647402"/>
            <a:ext cx="4256874" cy="31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Linking the attacks</a:t>
            </a:r>
            <a:endParaRPr/>
          </a:p>
        </p:txBody>
      </p:sp>
      <p:cxnSp>
        <p:nvCxnSpPr>
          <p:cNvPr id="410" name="Google Shape;410;p39"/>
          <p:cNvCxnSpPr/>
          <p:nvPr/>
        </p:nvCxnSpPr>
        <p:spPr>
          <a:xfrm>
            <a:off x="14925403" y="2258565"/>
            <a:ext cx="1729573" cy="108229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411" name="Google Shape;411;p39"/>
          <p:cNvPicPr preferRelativeResize="0"/>
          <p:nvPr/>
        </p:nvPicPr>
        <p:blipFill rotWithShape="1">
          <a:blip r:embed="rId3">
            <a:alphaModFix/>
          </a:blip>
          <a:srcRect b="15555" l="0" r="0" t="15683"/>
          <a:stretch/>
        </p:blipFill>
        <p:spPr>
          <a:xfrm>
            <a:off x="1919515" y="1273929"/>
            <a:ext cx="7696200" cy="529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/>
          <p:nvPr/>
        </p:nvSpPr>
        <p:spPr>
          <a:xfrm>
            <a:off x="3258004" y="2933096"/>
            <a:ext cx="56759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Increasing Sophistication</a:t>
            </a:r>
            <a:endParaRPr/>
          </a:p>
        </p:txBody>
      </p:sp>
      <p:pic>
        <p:nvPicPr>
          <p:cNvPr id="418" name="Google Shape;4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2019 – ICEFOG</a:t>
            </a:r>
            <a:endParaRPr/>
          </a:p>
        </p:txBody>
      </p:sp>
      <p:sp>
        <p:nvSpPr>
          <p:cNvPr id="425" name="Google Shape;425;p41"/>
          <p:cNvSpPr txBox="1"/>
          <p:nvPr/>
        </p:nvSpPr>
        <p:spPr>
          <a:xfrm>
            <a:off x="497114" y="1306287"/>
            <a:ext cx="110998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Entrypoint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Supply-chain </a:t>
            </a:r>
            <a:r>
              <a:rPr b="1"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defence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contractors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ICEFOG is shared among </a:t>
            </a:r>
            <a:r>
              <a:rPr b="1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many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groups (APT15, APT9, Roaming Tiger)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Targets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Defence, Governments, High-Tech</a:t>
            </a:r>
            <a:endParaRPr/>
          </a:p>
        </p:txBody>
      </p:sp>
      <p:pic>
        <p:nvPicPr>
          <p:cNvPr id="426" name="Google Shape;42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Starting with a question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1780722" y="2106387"/>
            <a:ext cx="642438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Compromise </a:t>
            </a:r>
            <a:r>
              <a:rPr lang="en-US" sz="26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millions</a:t>
            </a:r>
            <a:r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of devices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While remaining </a:t>
            </a:r>
            <a:r>
              <a:rPr lang="en-US" sz="2600">
                <a:solidFill>
                  <a:srgbClr val="67FFDB"/>
                </a:solidFill>
                <a:latin typeface="Lato"/>
                <a:ea typeface="Lato"/>
                <a:cs typeface="Lato"/>
                <a:sym typeface="Lato"/>
              </a:rPr>
              <a:t>undetected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Without using a single </a:t>
            </a:r>
            <a:r>
              <a:rPr lang="en-US" sz="26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exploit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780721" y="4426420"/>
            <a:ext cx="783499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simple answer: </a:t>
            </a:r>
            <a:r>
              <a:rPr lang="en-US" sz="26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Supply-chain. </a:t>
            </a:r>
            <a:r>
              <a:rPr lang="en-US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 abusing the trust chain between a provider and its customers</a:t>
            </a:r>
            <a:r>
              <a:rPr lang="en-US" sz="26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/>
          <p:nvPr/>
        </p:nvSpPr>
        <p:spPr>
          <a:xfrm>
            <a:off x="370115" y="367696"/>
            <a:ext cx="65259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2019 – ICEFOG (file-less payload)</a:t>
            </a:r>
            <a:endParaRPr/>
          </a:p>
        </p:txBody>
      </p:sp>
      <p:pic>
        <p:nvPicPr>
          <p:cNvPr id="433" name="Google Shape;43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015" y="1397000"/>
            <a:ext cx="10817765" cy="445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/>
        </p:nvSpPr>
        <p:spPr>
          <a:xfrm>
            <a:off x="3779951" y="2933096"/>
            <a:ext cx="46320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Completing the Puzzle</a:t>
            </a:r>
            <a:endParaRPr/>
          </a:p>
        </p:txBody>
      </p:sp>
      <p:pic>
        <p:nvPicPr>
          <p:cNvPr id="440" name="Google Shape;44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 txBox="1"/>
          <p:nvPr/>
        </p:nvSpPr>
        <p:spPr>
          <a:xfrm>
            <a:off x="370115" y="367696"/>
            <a:ext cx="38462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Final Picture</a:t>
            </a:r>
            <a:endParaRPr/>
          </a:p>
        </p:txBody>
      </p:sp>
      <p:pic>
        <p:nvPicPr>
          <p:cNvPr id="446" name="Google Shape;446;p44"/>
          <p:cNvPicPr preferRelativeResize="0"/>
          <p:nvPr/>
        </p:nvPicPr>
        <p:blipFill rotWithShape="1">
          <a:blip r:embed="rId3">
            <a:alphaModFix/>
          </a:blip>
          <a:srcRect b="8322" l="0" r="0" t="9259"/>
          <a:stretch/>
        </p:blipFill>
        <p:spPr>
          <a:xfrm>
            <a:off x="2725057" y="1075582"/>
            <a:ext cx="6858000" cy="565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"/>
          <p:cNvSpPr txBox="1"/>
          <p:nvPr/>
        </p:nvSpPr>
        <p:spPr>
          <a:xfrm>
            <a:off x="563276" y="1558165"/>
            <a:ext cx="9355423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Supply-chain attacks are highly effective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1)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to hunt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 targets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2) to get into </a:t>
            </a:r>
            <a:r>
              <a:rPr lang="en-US" sz="2200">
                <a:solidFill>
                  <a:srgbClr val="FF6A93"/>
                </a:solidFill>
                <a:latin typeface="Lato"/>
                <a:ea typeface="Lato"/>
                <a:cs typeface="Lato"/>
                <a:sym typeface="Lato"/>
              </a:rPr>
              <a:t>highly secured infrastructures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Hard to detect due to trust chain between suppliers and customers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1) Network monitoring and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anomaly detection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 help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2) </a:t>
            </a:r>
            <a:r>
              <a:rPr lang="en-US" sz="2200">
                <a:solidFill>
                  <a:srgbClr val="67FFDB"/>
                </a:solidFill>
                <a:latin typeface="Lato"/>
                <a:ea typeface="Lato"/>
                <a:cs typeface="Lato"/>
                <a:sym typeface="Lato"/>
              </a:rPr>
              <a:t>Behavioral Analysis 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 the endpoint is </a:t>
            </a:r>
            <a:r>
              <a:rPr lang="en-US" sz="2200">
                <a:solidFill>
                  <a:srgbClr val="67FFDB"/>
                </a:solidFill>
                <a:latin typeface="Lato"/>
                <a:ea typeface="Lato"/>
                <a:cs typeface="Lato"/>
                <a:sym typeface="Lato"/>
              </a:rPr>
              <a:t>effective</a:t>
            </a:r>
            <a:endParaRPr/>
          </a:p>
        </p:txBody>
      </p:sp>
      <p:sp>
        <p:nvSpPr>
          <p:cNvPr id="453" name="Google Shape;453;p45"/>
          <p:cNvSpPr txBox="1"/>
          <p:nvPr/>
        </p:nvSpPr>
        <p:spPr>
          <a:xfrm>
            <a:off x="563277" y="530209"/>
            <a:ext cx="26867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Conclusions</a:t>
            </a:r>
            <a:endParaRPr/>
          </a:p>
        </p:txBody>
      </p:sp>
      <p:pic>
        <p:nvPicPr>
          <p:cNvPr id="454" name="Google Shape;4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Understanding the motivations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497114" y="1306287"/>
            <a:ext cx="110998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Supply-chain attacks are a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growing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trend: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Highly effective strategy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Very </a:t>
            </a:r>
            <a:r>
              <a:rPr lang="en-US" sz="2200">
                <a:solidFill>
                  <a:srgbClr val="FB5069"/>
                </a:solidFill>
                <a:latin typeface="Lato"/>
                <a:ea typeface="Lato"/>
                <a:cs typeface="Lato"/>
                <a:sym typeface="Lato"/>
              </a:rPr>
              <a:t>hard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detect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Can be used for both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targeted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mass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attacks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 main reasons: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Opportunistic targeting at scale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Mass targeted espionage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4</a:t>
            </a:r>
            <a:r>
              <a:rPr baseline="30000"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party intelligence/data collection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2699658" y="2933096"/>
            <a:ext cx="67926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Opportunistic Targeting at Scale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Nice to meet you WINNTI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9474" y="3533517"/>
            <a:ext cx="635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4609553" y="4270117"/>
            <a:ext cx="1861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Winnti Umbrella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1451" y="1753250"/>
            <a:ext cx="65302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0235" y="5496334"/>
            <a:ext cx="571501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4749" y="3711317"/>
            <a:ext cx="4699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47068" y="4124583"/>
            <a:ext cx="7366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34336" y="292391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55064" y="3508117"/>
            <a:ext cx="709714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8"/>
          <p:cNvCxnSpPr/>
          <p:nvPr/>
        </p:nvCxnSpPr>
        <p:spPr>
          <a:xfrm rot="10800000">
            <a:off x="5397500" y="2641601"/>
            <a:ext cx="0" cy="69849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5397500" y="4784983"/>
            <a:ext cx="0" cy="59981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18"/>
          <p:cNvCxnSpPr/>
          <p:nvPr/>
        </p:nvCxnSpPr>
        <p:spPr>
          <a:xfrm flipH="1">
            <a:off x="3822700" y="3848100"/>
            <a:ext cx="1041400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8" name="Google Shape;138;p18"/>
          <p:cNvCxnSpPr/>
          <p:nvPr/>
        </p:nvCxnSpPr>
        <p:spPr>
          <a:xfrm>
            <a:off x="5918200" y="3848100"/>
            <a:ext cx="850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9" name="Google Shape;139;p18"/>
          <p:cNvCxnSpPr/>
          <p:nvPr/>
        </p:nvCxnSpPr>
        <p:spPr>
          <a:xfrm flipH="1" rot="10800000">
            <a:off x="7874000" y="3508118"/>
            <a:ext cx="495300" cy="33998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0" name="Google Shape;140;p18"/>
          <p:cNvCxnSpPr/>
          <p:nvPr/>
        </p:nvCxnSpPr>
        <p:spPr>
          <a:xfrm>
            <a:off x="7874000" y="3848100"/>
            <a:ext cx="495300" cy="27648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1" name="Google Shape;141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Nice to meet you WINNTI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497114" y="1306287"/>
            <a:ext cx="11099800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2010 a new Threat Actor is born, later dubbed Winnti </a:t>
            </a: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Umbrella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Mainly targets Gaming Companies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Steals digital certificates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reuse in further attacks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Steals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source codes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mines in-game gold currency to monetize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2011 Valve and Gameforge are breached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35M records stolen from Valve, undisclosed from GameForge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2200">
                <a:solidFill>
                  <a:srgbClr val="FF6A93"/>
                </a:solidFill>
                <a:latin typeface="Lato"/>
                <a:ea typeface="Lato"/>
                <a:cs typeface="Lato"/>
                <a:sym typeface="Lato"/>
              </a:rPr>
              <a:t>100k+ computers of Gamers become infected with a trojan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Other 35 gaming companies worldwide are targeted by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mistake: WINNTI was targeting the company but their trojan ends up being served as an update to an undisclosed “widely popular online game”</a:t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WINNTI Sudden Realization Moment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450" y="2235199"/>
            <a:ext cx="4489450" cy="3353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3121932" y="1809689"/>
            <a:ext cx="49384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WHAT IF INSTEAD OF TARGETING THE COMPANY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3939040" y="5657789"/>
            <a:ext cx="33042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 TARGET THEIR CUSTOMERS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370115" y="367696"/>
            <a:ext cx="924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WINNTI Refocus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497114" y="1306287"/>
            <a:ext cx="11099800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2014 WINNTI appears to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refocus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what looked like a criminal gang changes strategy and aligns with different types of interests. Gaming remains an industry of interest but </a:t>
            </a:r>
            <a:r>
              <a:rPr lang="en-US" sz="2200">
                <a:solidFill>
                  <a:srgbClr val="6A93FF"/>
                </a:solidFill>
                <a:latin typeface="Lato"/>
                <a:ea typeface="Lato"/>
                <a:cs typeface="Lato"/>
                <a:sym typeface="Lato"/>
              </a:rPr>
              <a:t>pharmaceuticals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starts to be targeted more and more: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Bayer,  BASF, Henkel, Roche are attacked by the same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2018-2019 WINNTI keeps targeting some </a:t>
            </a:r>
            <a:r>
              <a:rPr lang="en-US" sz="2200">
                <a:solidFill>
                  <a:srgbClr val="FFD66A"/>
                </a:solidFill>
                <a:latin typeface="Lato"/>
                <a:ea typeface="Lato"/>
                <a:cs typeface="Lato"/>
                <a:sym typeface="Lato"/>
              </a:rPr>
              <a:t>gaming</a:t>
            </a: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companies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In Asia they repeat the same scheme as in 2011… </a:t>
            </a:r>
            <a:r>
              <a:rPr lang="en-US" sz="2200">
                <a:solidFill>
                  <a:srgbClr val="FF6A93"/>
                </a:solidFill>
                <a:latin typeface="Lato"/>
                <a:ea typeface="Lato"/>
                <a:cs typeface="Lato"/>
                <a:sym typeface="Lato"/>
              </a:rPr>
              <a:t>3 times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Garena, Electronics Extreme, Zepetto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Compromised games make </a:t>
            </a:r>
            <a:r>
              <a:rPr lang="en-US" sz="2200">
                <a:solidFill>
                  <a:srgbClr val="FF6A93"/>
                </a:solidFill>
                <a:latin typeface="Lato"/>
                <a:ea typeface="Lato"/>
                <a:cs typeface="Lato"/>
                <a:sym typeface="Lato"/>
              </a:rPr>
              <a:t>100k+ victims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One constant remains: the WINNTI backdoor keeps evolving over time, increasing in sophistication.</a:t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2768" y="5907009"/>
            <a:ext cx="1529232" cy="95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