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Quattrocento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40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4104">
          <p15:clr>
            <a:srgbClr val="A4A3A4"/>
          </p15:clr>
        </p15:guide>
        <p15:guide id="4" pos="7440">
          <p15:clr>
            <a:srgbClr val="A4A3A4"/>
          </p15:clr>
        </p15:guide>
        <p15:guide id="5" orient="horz" pos="1512">
          <p15:clr>
            <a:srgbClr val="A4A3A4"/>
          </p15:clr>
        </p15:guide>
        <p15:guide id="6" orient="horz" pos="2376">
          <p15:clr>
            <a:srgbClr val="A4A3A4"/>
          </p15:clr>
        </p15:guide>
        <p15:guide id="7" pos="4824">
          <p15:clr>
            <a:srgbClr val="A4A3A4"/>
          </p15:clr>
        </p15:guide>
        <p15:guide id="8" pos="2016">
          <p15:clr>
            <a:srgbClr val="A4A3A4"/>
          </p15:clr>
        </p15:guide>
        <p15:guide id="9" orient="horz" pos="1680">
          <p15:clr>
            <a:srgbClr val="A4A3A4"/>
          </p15:clr>
        </p15:guide>
        <p15:guide id="10" orient="horz" pos="1008">
          <p15:clr>
            <a:srgbClr val="A4A3A4"/>
          </p15:clr>
        </p15:guide>
        <p15:guide id="11" pos="408">
          <p15:clr>
            <a:srgbClr val="A4A3A4"/>
          </p15:clr>
        </p15:guide>
        <p15:guide id="12" orient="horz" pos="792">
          <p15:clr>
            <a:srgbClr val="A4A3A4"/>
          </p15:clr>
        </p15:guide>
        <p15:guide id="13" orient="horz" pos="2760">
          <p15:clr>
            <a:srgbClr val="A4A3A4"/>
          </p15:clr>
        </p15:guide>
        <p15:guide id="14" orient="horz" pos="3024">
          <p15:clr>
            <a:srgbClr val="A4A3A4"/>
          </p15:clr>
        </p15:guide>
        <p15:guide id="15" pos="3840">
          <p15:clr>
            <a:srgbClr val="A4A3A4"/>
          </p15:clr>
        </p15:guide>
        <p15:guide id="16" orient="horz" pos="2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>
        <p:guide pos="240"/>
        <p:guide orient="horz" pos="144"/>
        <p:guide orient="horz" pos="4104"/>
        <p:guide pos="7440"/>
        <p:guide orient="horz" pos="1512"/>
        <p:guide orient="horz" pos="2376"/>
        <p:guide pos="4824"/>
        <p:guide pos="2016"/>
        <p:guide orient="horz" pos="1680"/>
        <p:guide orient="horz" pos="1008"/>
        <p:guide pos="408"/>
        <p:guide orient="horz" pos="792"/>
        <p:guide orient="horz" pos="2760"/>
        <p:guide orient="horz" pos="3024"/>
        <p:guide pos="3840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In-house development expertise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Ability to respond quickly to problems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Cost - High initial cost (eg.: 1 or 1 and ½ FTEs) but very low cost afterwards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Vendor Lock-In – switching can be difficult if there are requirements to retain the data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Sometimes when you buy a product is not Plug and Play (don’t fall into the trap of thinking that you can simply install the product and be done)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Open Source software can help sometimes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Developed software is specific for our environment and needs (Phishing, etc.)</a:t>
            </a:r>
            <a:endParaRPr/>
          </a:p>
          <a:p>
            <a:pPr marL="28575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need to: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find out which domains/URLs they visited (how do you know which one it is if you have millions of requests per day?)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find out if the domain is actually a phishing (how do you know? Screenshot? VT? SafeBrowsing? What else?)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look through the endpoint log and firewall logs (a lot of events right?)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find out if they entered credentials (check suspicious logins using logs, email him/her, etc.)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get the password and SSO session reset ASAP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block possible email access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block URL on the firewall/proxy or block the domain using an agent installed on the machine (eg.: Security Internet Gateway – DNS resolver)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take the URL down if the phishing is targeting your brand (contact ISP, etc. etc.)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have them do the security training again (engage with Security Training and Awareness department of your company)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4689139" y="2491272"/>
            <a:ext cx="2807036" cy="280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3"/>
          </p:nvPr>
        </p:nvSpPr>
        <p:spPr>
          <a:xfrm>
            <a:off x="1125882" y="2491272"/>
            <a:ext cx="2807036" cy="280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4"/>
          </p:nvPr>
        </p:nvSpPr>
        <p:spPr>
          <a:xfrm>
            <a:off x="8252396" y="2491272"/>
            <a:ext cx="2807036" cy="280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informationisbeautiful.net/visualizations/worlds-biggest-data-breaches-hack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csoonline.com/article/3331983/the-cybersecurity-skills-shortage-is-getting-worse.htm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online.com/article/3331983/the-cybersecurity-skills-shortage-is-getting-wors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helpnetsecurity.com/2017/06/09/cybersecurity-workforce-ga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4581"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-26028" y="-46812"/>
            <a:ext cx="12292369" cy="6949417"/>
          </a:xfrm>
          <a:prstGeom prst="rect">
            <a:avLst/>
          </a:prstGeom>
          <a:gradFill>
            <a:gsLst>
              <a:gs pos="0">
                <a:srgbClr val="1F2229">
                  <a:alpha val="91764"/>
                </a:srgbClr>
              </a:gs>
              <a:gs pos="20000">
                <a:srgbClr val="1F2229">
                  <a:alpha val="91764"/>
                </a:srgbClr>
              </a:gs>
              <a:gs pos="100000">
                <a:srgbClr val="1F2229">
                  <a:alpha val="6000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2907630" y="3444079"/>
            <a:ext cx="637674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only way to survive is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automate your SOC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4788368" y="4848585"/>
            <a:ext cx="20521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Roberto Sponchioni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657640" y="2479683"/>
            <a:ext cx="876722" cy="876720"/>
          </a:xfrm>
          <a:prstGeom prst="ellipse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6043971" y="2565407"/>
            <a:ext cx="705274" cy="705272"/>
          </a:xfrm>
          <a:prstGeom prst="ellipse">
            <a:avLst/>
          </a:prstGeom>
          <a:solidFill>
            <a:srgbClr val="43CDD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442756" y="2565407"/>
            <a:ext cx="705274" cy="705272"/>
          </a:xfrm>
          <a:prstGeom prst="ellipse">
            <a:avLst/>
          </a:prstGeom>
          <a:solidFill>
            <a:srgbClr val="43CDD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323177" y="5458815"/>
            <a:ext cx="49444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Senior Manager, Security Engineering, DocuSign</a:t>
            </a:r>
            <a:endParaRPr dirty="0"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1286" y="5642516"/>
            <a:ext cx="1956742" cy="1215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/>
          <p:nvPr/>
        </p:nvSpPr>
        <p:spPr>
          <a:xfrm>
            <a:off x="262128" y="890016"/>
            <a:ext cx="116677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 l="8489" r="6757"/>
          <a:stretch/>
        </p:blipFill>
        <p:spPr>
          <a:xfrm>
            <a:off x="0" y="0"/>
            <a:ext cx="122197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 txBox="1"/>
          <p:nvPr/>
        </p:nvSpPr>
        <p:spPr>
          <a:xfrm>
            <a:off x="5169516" y="165381"/>
            <a:ext cx="185307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 Vs Buy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3407539" y="534963"/>
            <a:ext cx="536852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035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Why we made the decision to build vs buy for some of the tools we use?</a:t>
            </a:r>
            <a:endParaRPr/>
          </a:p>
        </p:txBody>
      </p:sp>
      <p:pic>
        <p:nvPicPr>
          <p:cNvPr id="288" name="Google Shape;28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/>
        </p:nvSpPr>
        <p:spPr>
          <a:xfrm>
            <a:off x="3915974" y="165381"/>
            <a:ext cx="436016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1 – Phishing Attack</a:t>
            </a:r>
            <a:endParaRPr/>
          </a:p>
        </p:txBody>
      </p:sp>
      <p:sp>
        <p:nvSpPr>
          <p:cNvPr id="295" name="Google Shape;295;p24"/>
          <p:cNvSpPr txBox="1"/>
          <p:nvPr/>
        </p:nvSpPr>
        <p:spPr>
          <a:xfrm>
            <a:off x="5296008" y="534963"/>
            <a:ext cx="15915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035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Automated Response</a:t>
            </a:r>
            <a:endParaRPr/>
          </a:p>
        </p:txBody>
      </p:sp>
      <p:pic>
        <p:nvPicPr>
          <p:cNvPr id="296" name="Google Shape;2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57" y="919684"/>
            <a:ext cx="8394700" cy="58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24"/>
          <p:cNvGrpSpPr/>
          <p:nvPr/>
        </p:nvGrpSpPr>
        <p:grpSpPr>
          <a:xfrm>
            <a:off x="9580203" y="2235036"/>
            <a:ext cx="2246410" cy="2029690"/>
            <a:chOff x="9834254" y="1700646"/>
            <a:chExt cx="2246410" cy="2029690"/>
          </a:xfrm>
        </p:grpSpPr>
        <p:pic>
          <p:nvPicPr>
            <p:cNvPr id="299" name="Google Shape;299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34254" y="1700646"/>
              <a:ext cx="796636" cy="796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34254" y="2933700"/>
              <a:ext cx="796636" cy="796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24"/>
            <p:cNvSpPr txBox="1"/>
            <p:nvPr/>
          </p:nvSpPr>
          <p:spPr>
            <a:xfrm>
              <a:off x="10770919" y="1914298"/>
              <a:ext cx="7385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Hours</a:t>
              </a:r>
              <a:endParaRPr/>
            </a:p>
          </p:txBody>
        </p:sp>
        <p:sp>
          <p:nvSpPr>
            <p:cNvPr id="302" name="Google Shape;302;p24"/>
            <p:cNvSpPr txBox="1"/>
            <p:nvPr/>
          </p:nvSpPr>
          <p:spPr>
            <a:xfrm>
              <a:off x="10661177" y="3147352"/>
              <a:ext cx="9580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Minutes</a:t>
              </a:r>
              <a:endParaRPr/>
            </a:p>
          </p:txBody>
        </p:sp>
        <p:pic>
          <p:nvPicPr>
            <p:cNvPr id="303" name="Google Shape;303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572664" y="3008684"/>
              <a:ext cx="508000" cy="5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572454" y="1775630"/>
              <a:ext cx="508000" cy="50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/>
          <p:nvPr/>
        </p:nvSpPr>
        <p:spPr>
          <a:xfrm>
            <a:off x="3915974" y="165381"/>
            <a:ext cx="436016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1 – Phishing Attack</a:t>
            </a:r>
            <a:endParaRPr/>
          </a:p>
        </p:txBody>
      </p:sp>
      <p:sp>
        <p:nvSpPr>
          <p:cNvPr id="310" name="Google Shape;310;p25"/>
          <p:cNvSpPr txBox="1"/>
          <p:nvPr/>
        </p:nvSpPr>
        <p:spPr>
          <a:xfrm>
            <a:off x="4975407" y="534963"/>
            <a:ext cx="22327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035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Automated Response (partial)</a:t>
            </a:r>
            <a:endParaRPr/>
          </a:p>
        </p:txBody>
      </p:sp>
      <p:pic>
        <p:nvPicPr>
          <p:cNvPr id="311" name="Google Shape;3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00" y="1224337"/>
            <a:ext cx="12192000" cy="563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/>
          <p:nvPr/>
        </p:nvSpPr>
        <p:spPr>
          <a:xfrm>
            <a:off x="3412155" y="118796"/>
            <a:ext cx="399653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1 – Phishing</a:t>
            </a:r>
            <a:endParaRPr/>
          </a:p>
        </p:txBody>
      </p:sp>
      <p:pic>
        <p:nvPicPr>
          <p:cNvPr id="318" name="Google Shape;3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73228"/>
            <a:ext cx="7408686" cy="420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91114"/>
            <a:ext cx="7949184" cy="527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2817" y="2868325"/>
            <a:ext cx="7949184" cy="398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6565" y="99914"/>
            <a:ext cx="4955435" cy="506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9036" y="938784"/>
            <a:ext cx="7612771" cy="591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5190" y="1259779"/>
            <a:ext cx="7093482" cy="350729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7"/>
          <p:cNvSpPr txBox="1"/>
          <p:nvPr/>
        </p:nvSpPr>
        <p:spPr>
          <a:xfrm>
            <a:off x="0" y="147689"/>
            <a:ext cx="1219200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Pescatore</a:t>
            </a:r>
            <a:endParaRPr/>
          </a:p>
        </p:txBody>
      </p:sp>
      <p:pic>
        <p:nvPicPr>
          <p:cNvPr id="331" name="Google Shape;33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3886843" y="2346637"/>
            <a:ext cx="4155863" cy="4119604"/>
            <a:chOff x="4018766" y="1431779"/>
            <a:chExt cx="4155863" cy="4119604"/>
          </a:xfrm>
        </p:grpSpPr>
        <p:cxnSp>
          <p:nvCxnSpPr>
            <p:cNvPr id="338" name="Google Shape;338;p28"/>
            <p:cNvCxnSpPr/>
            <p:nvPr/>
          </p:nvCxnSpPr>
          <p:spPr>
            <a:xfrm>
              <a:off x="8171839" y="2975585"/>
              <a:ext cx="2789" cy="1036177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28"/>
            <p:cNvCxnSpPr/>
            <p:nvPr/>
          </p:nvCxnSpPr>
          <p:spPr>
            <a:xfrm rot="10800000" flipH="1">
              <a:off x="5506788" y="5547199"/>
              <a:ext cx="1182608" cy="2789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28"/>
            <p:cNvCxnSpPr/>
            <p:nvPr/>
          </p:nvCxnSpPr>
          <p:spPr>
            <a:xfrm rot="10800000" flipH="1">
              <a:off x="5506788" y="5547199"/>
              <a:ext cx="1182608" cy="2789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1" name="Google Shape;341;p28"/>
            <p:cNvSpPr/>
            <p:nvPr/>
          </p:nvSpPr>
          <p:spPr>
            <a:xfrm>
              <a:off x="4018766" y="1433174"/>
              <a:ext cx="4155863" cy="4116814"/>
            </a:xfrm>
            <a:custGeom>
              <a:avLst/>
              <a:gdLst/>
              <a:ahLst/>
              <a:cxnLst/>
              <a:rect l="l" t="t" r="r" b="b"/>
              <a:pathLst>
                <a:path w="11918" h="11810" extrusionOk="0">
                  <a:moveTo>
                    <a:pt x="10228" y="10322"/>
                  </a:moveTo>
                  <a:lnTo>
                    <a:pt x="4268" y="11810"/>
                  </a:lnTo>
                  <a:lnTo>
                    <a:pt x="0" y="7393"/>
                  </a:lnTo>
                  <a:lnTo>
                    <a:pt x="1690" y="1488"/>
                  </a:lnTo>
                  <a:lnTo>
                    <a:pt x="7650" y="0"/>
                  </a:lnTo>
                  <a:lnTo>
                    <a:pt x="11918" y="4417"/>
                  </a:lnTo>
                  <a:lnTo>
                    <a:pt x="10228" y="10322"/>
                  </a:lnTo>
                  <a:close/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18766" y="1431779"/>
              <a:ext cx="4155863" cy="4119603"/>
            </a:xfrm>
            <a:custGeom>
              <a:avLst/>
              <a:gdLst/>
              <a:ahLst/>
              <a:cxnLst/>
              <a:rect l="l" t="t" r="r" b="b"/>
              <a:pathLst>
                <a:path w="11918" h="11813" extrusionOk="0">
                  <a:moveTo>
                    <a:pt x="11918" y="7399"/>
                  </a:moveTo>
                  <a:lnTo>
                    <a:pt x="7646" y="11813"/>
                  </a:lnTo>
                  <a:lnTo>
                    <a:pt x="1688" y="10321"/>
                  </a:lnTo>
                  <a:lnTo>
                    <a:pt x="0" y="4414"/>
                  </a:lnTo>
                  <a:lnTo>
                    <a:pt x="4272" y="0"/>
                  </a:lnTo>
                  <a:lnTo>
                    <a:pt x="10230" y="1493"/>
                  </a:lnTo>
                  <a:lnTo>
                    <a:pt x="11918" y="7399"/>
                  </a:lnTo>
                  <a:close/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441325" y="1820869"/>
              <a:ext cx="1069647" cy="1059884"/>
            </a:xfrm>
            <a:custGeom>
              <a:avLst/>
              <a:gdLst/>
              <a:ahLst/>
              <a:cxnLst/>
              <a:rect l="l" t="t" r="r" b="b"/>
              <a:pathLst>
                <a:path w="3069" h="3041" extrusionOk="0">
                  <a:moveTo>
                    <a:pt x="0" y="2048"/>
                  </a:moveTo>
                  <a:lnTo>
                    <a:pt x="3069" y="3041"/>
                  </a:lnTo>
                  <a:lnTo>
                    <a:pt x="1983" y="0"/>
                  </a:lnTo>
                  <a:lnTo>
                    <a:pt x="0" y="2048"/>
                  </a:lnTo>
                  <a:close/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131644" y="2536291"/>
              <a:ext cx="2620425" cy="2628793"/>
            </a:xfrm>
            <a:custGeom>
              <a:avLst/>
              <a:gdLst/>
              <a:ahLst/>
              <a:cxnLst/>
              <a:rect l="l" t="t" r="r" b="b"/>
              <a:pathLst>
                <a:path w="7518" h="7540" extrusionOk="0">
                  <a:moveTo>
                    <a:pt x="0" y="7531"/>
                  </a:moveTo>
                  <a:lnTo>
                    <a:pt x="1093" y="997"/>
                  </a:lnTo>
                  <a:lnTo>
                    <a:pt x="7518" y="0"/>
                  </a:lnTo>
                  <a:lnTo>
                    <a:pt x="6841" y="2346"/>
                  </a:lnTo>
                  <a:lnTo>
                    <a:pt x="5535" y="7540"/>
                  </a:lnTo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45" name="Google Shape;345;p28"/>
            <p:cNvCxnSpPr/>
            <p:nvPr/>
          </p:nvCxnSpPr>
          <p:spPr>
            <a:xfrm>
              <a:off x="4167987" y="3491582"/>
              <a:ext cx="1177028" cy="460212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6" name="Google Shape;346;p28"/>
            <p:cNvSpPr/>
            <p:nvPr/>
          </p:nvSpPr>
          <p:spPr>
            <a:xfrm>
              <a:off x="5512366" y="2883543"/>
              <a:ext cx="1549384" cy="2278752"/>
            </a:xfrm>
            <a:custGeom>
              <a:avLst/>
              <a:gdLst/>
              <a:ahLst/>
              <a:cxnLst/>
              <a:rect l="l" t="t" r="r" b="b"/>
              <a:pathLst>
                <a:path w="4442" h="6534" extrusionOk="0">
                  <a:moveTo>
                    <a:pt x="4442" y="6534"/>
                  </a:moveTo>
                  <a:lnTo>
                    <a:pt x="2220" y="3267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934925" y="1579605"/>
              <a:ext cx="411403" cy="2681787"/>
            </a:xfrm>
            <a:custGeom>
              <a:avLst/>
              <a:gdLst/>
              <a:ahLst/>
              <a:cxnLst/>
              <a:rect l="l" t="t" r="r" b="b"/>
              <a:pathLst>
                <a:path w="1180" h="7691" extrusionOk="0">
                  <a:moveTo>
                    <a:pt x="0" y="7691"/>
                  </a:moveTo>
                  <a:lnTo>
                    <a:pt x="460" y="0"/>
                  </a:lnTo>
                  <a:lnTo>
                    <a:pt x="1180" y="6133"/>
                  </a:lnTo>
                  <a:lnTo>
                    <a:pt x="0" y="7691"/>
                  </a:lnTo>
                  <a:close/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6347722" y="1953354"/>
              <a:ext cx="1824117" cy="1764150"/>
            </a:xfrm>
            <a:custGeom>
              <a:avLst/>
              <a:gdLst/>
              <a:ahLst/>
              <a:cxnLst/>
              <a:rect l="l" t="t" r="r" b="b"/>
              <a:pathLst>
                <a:path w="5233" h="5061" extrusionOk="0">
                  <a:moveTo>
                    <a:pt x="3552" y="0"/>
                  </a:moveTo>
                  <a:lnTo>
                    <a:pt x="0" y="5061"/>
                  </a:lnTo>
                  <a:lnTo>
                    <a:pt x="5233" y="2934"/>
                  </a:lnTo>
                  <a:lnTo>
                    <a:pt x="35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4441325" y="1431779"/>
              <a:ext cx="3730515" cy="3016487"/>
            </a:xfrm>
            <a:custGeom>
              <a:avLst/>
              <a:gdLst/>
              <a:ahLst/>
              <a:cxnLst/>
              <a:rect l="l" t="t" r="r" b="b"/>
              <a:pathLst>
                <a:path w="10700" h="8649" extrusionOk="0">
                  <a:moveTo>
                    <a:pt x="3061" y="0"/>
                  </a:moveTo>
                  <a:lnTo>
                    <a:pt x="0" y="8649"/>
                  </a:lnTo>
                  <a:lnTo>
                    <a:pt x="10700" y="7310"/>
                  </a:lnTo>
                  <a:lnTo>
                    <a:pt x="306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4018766" y="2883543"/>
              <a:ext cx="1493601" cy="1126824"/>
            </a:xfrm>
            <a:custGeom>
              <a:avLst/>
              <a:gdLst/>
              <a:ahLst/>
              <a:cxnLst/>
              <a:rect l="l" t="t" r="r" b="b"/>
              <a:pathLst>
                <a:path w="4284" h="3231" extrusionOk="0">
                  <a:moveTo>
                    <a:pt x="0" y="3231"/>
                  </a:moveTo>
                  <a:lnTo>
                    <a:pt x="4284" y="0"/>
                  </a:lnTo>
                  <a:lnTo>
                    <a:pt x="0" y="251"/>
                  </a:lnTo>
                  <a:lnTo>
                    <a:pt x="0" y="3231"/>
                  </a:lnTo>
                  <a:close/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4607281" y="4085675"/>
              <a:ext cx="2725019" cy="945528"/>
            </a:xfrm>
            <a:custGeom>
              <a:avLst/>
              <a:gdLst/>
              <a:ahLst/>
              <a:cxnLst/>
              <a:rect l="l" t="t" r="r" b="b"/>
              <a:pathLst>
                <a:path w="7817" h="2709" extrusionOk="0">
                  <a:moveTo>
                    <a:pt x="0" y="2709"/>
                  </a:moveTo>
                  <a:lnTo>
                    <a:pt x="981" y="2382"/>
                  </a:lnTo>
                  <a:lnTo>
                    <a:pt x="4657" y="1143"/>
                  </a:lnTo>
                  <a:lnTo>
                    <a:pt x="6032" y="670"/>
                  </a:lnTo>
                  <a:lnTo>
                    <a:pt x="7128" y="281"/>
                  </a:lnTo>
                  <a:lnTo>
                    <a:pt x="7638" y="88"/>
                  </a:lnTo>
                  <a:lnTo>
                    <a:pt x="7772" y="30"/>
                  </a:lnTo>
                  <a:lnTo>
                    <a:pt x="7814" y="5"/>
                  </a:lnTo>
                  <a:lnTo>
                    <a:pt x="7817" y="0"/>
                  </a:lnTo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4018766" y="1431779"/>
              <a:ext cx="2077931" cy="3971777"/>
            </a:xfrm>
            <a:custGeom>
              <a:avLst/>
              <a:gdLst/>
              <a:ahLst/>
              <a:cxnLst/>
              <a:rect l="l" t="t" r="r" b="b"/>
              <a:pathLst>
                <a:path w="5960" h="11390" extrusionOk="0">
                  <a:moveTo>
                    <a:pt x="0" y="4414"/>
                  </a:moveTo>
                  <a:lnTo>
                    <a:pt x="1690" y="1489"/>
                  </a:lnTo>
                  <a:lnTo>
                    <a:pt x="4272" y="0"/>
                  </a:lnTo>
                  <a:lnTo>
                    <a:pt x="4489" y="1437"/>
                  </a:lnTo>
                  <a:lnTo>
                    <a:pt x="5450" y="7878"/>
                  </a:lnTo>
                  <a:lnTo>
                    <a:pt x="5822" y="10406"/>
                  </a:lnTo>
                  <a:lnTo>
                    <a:pt x="5953" y="11319"/>
                  </a:lnTo>
                  <a:lnTo>
                    <a:pt x="5960" y="11390"/>
                  </a:lnTo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53" name="Google Shape;353;p28"/>
            <p:cNvCxnSpPr/>
            <p:nvPr/>
          </p:nvCxnSpPr>
          <p:spPr>
            <a:xfrm rot="10800000">
              <a:off x="6347722" y="3717504"/>
              <a:ext cx="1236997" cy="1313699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4" name="Google Shape;354;p28"/>
            <p:cNvSpPr/>
            <p:nvPr/>
          </p:nvSpPr>
          <p:spPr>
            <a:xfrm>
              <a:off x="4441325" y="1433174"/>
              <a:ext cx="2245282" cy="3970383"/>
            </a:xfrm>
            <a:custGeom>
              <a:avLst/>
              <a:gdLst/>
              <a:ahLst/>
              <a:cxnLst/>
              <a:rect l="l" t="t" r="r" b="b"/>
              <a:pathLst>
                <a:path w="6439" h="11389" extrusionOk="0">
                  <a:moveTo>
                    <a:pt x="0" y="8648"/>
                  </a:moveTo>
                  <a:lnTo>
                    <a:pt x="111" y="8591"/>
                  </a:lnTo>
                  <a:lnTo>
                    <a:pt x="846" y="8180"/>
                  </a:lnTo>
                  <a:lnTo>
                    <a:pt x="2256" y="7376"/>
                  </a:lnTo>
                  <a:lnTo>
                    <a:pt x="2565" y="7200"/>
                  </a:lnTo>
                  <a:lnTo>
                    <a:pt x="4749" y="11389"/>
                  </a:lnTo>
                  <a:lnTo>
                    <a:pt x="6439" y="0"/>
                  </a:lnTo>
                  <a:lnTo>
                    <a:pt x="3069" y="4154"/>
                  </a:lnTo>
                  <a:lnTo>
                    <a:pt x="0" y="3161"/>
                  </a:lnTo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4608676" y="1951960"/>
              <a:ext cx="1733469" cy="1768333"/>
            </a:xfrm>
            <a:custGeom>
              <a:avLst/>
              <a:gdLst/>
              <a:ahLst/>
              <a:cxnLst/>
              <a:rect l="l" t="t" r="r" b="b"/>
              <a:pathLst>
                <a:path w="4973" h="5073" extrusionOk="0">
                  <a:moveTo>
                    <a:pt x="4973" y="5073"/>
                  </a:moveTo>
                  <a:lnTo>
                    <a:pt x="272" y="5038"/>
                  </a:lnTo>
                  <a:lnTo>
                    <a:pt x="0" y="0"/>
                  </a:lnTo>
                  <a:lnTo>
                    <a:pt x="3110" y="2027"/>
                  </a:lnTo>
                  <a:lnTo>
                    <a:pt x="4973" y="5073"/>
                  </a:lnTo>
                  <a:close/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512366" y="1432823"/>
              <a:ext cx="2073748" cy="986323"/>
            </a:xfrm>
            <a:custGeom>
              <a:avLst/>
              <a:gdLst/>
              <a:ahLst/>
              <a:cxnLst/>
              <a:rect l="l" t="t" r="r" b="b"/>
              <a:pathLst>
                <a:path w="10000" h="9715" extrusionOk="0">
                  <a:moveTo>
                    <a:pt x="0" y="59"/>
                  </a:moveTo>
                  <a:lnTo>
                    <a:pt x="5661" y="0"/>
                  </a:lnTo>
                  <a:lnTo>
                    <a:pt x="10000" y="5124"/>
                  </a:lnTo>
                  <a:lnTo>
                    <a:pt x="4955" y="9715"/>
                  </a:lnTo>
                </a:path>
              </a:pathLst>
            </a:cu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57" name="Google Shape;357;p28"/>
            <p:cNvCxnSpPr/>
            <p:nvPr/>
          </p:nvCxnSpPr>
          <p:spPr>
            <a:xfrm rot="10800000" flipH="1">
              <a:off x="7584719" y="3981080"/>
              <a:ext cx="587121" cy="1050123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28"/>
            <p:cNvCxnSpPr/>
            <p:nvPr/>
          </p:nvCxnSpPr>
          <p:spPr>
            <a:xfrm rot="10800000" flipH="1">
              <a:off x="6685212" y="5027019"/>
              <a:ext cx="902297" cy="524364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28"/>
            <p:cNvCxnSpPr/>
            <p:nvPr/>
          </p:nvCxnSpPr>
          <p:spPr>
            <a:xfrm>
              <a:off x="4607281" y="5033992"/>
              <a:ext cx="899508" cy="515996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28"/>
            <p:cNvCxnSpPr/>
            <p:nvPr/>
          </p:nvCxnSpPr>
          <p:spPr>
            <a:xfrm>
              <a:off x="4022950" y="4013156"/>
              <a:ext cx="584331" cy="1040360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28"/>
            <p:cNvCxnSpPr/>
            <p:nvPr/>
          </p:nvCxnSpPr>
          <p:spPr>
            <a:xfrm>
              <a:off x="5345015" y="3951793"/>
              <a:ext cx="583836" cy="309599"/>
            </a:xfrm>
            <a:prstGeom prst="straightConnector1">
              <a:avLst/>
            </a:prstGeom>
            <a:noFill/>
            <a:ln w="9525" cap="flat" cmpd="sng">
              <a:solidFill>
                <a:srgbClr val="498DF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2" name="Google Shape;362;p28"/>
          <p:cNvGrpSpPr/>
          <p:nvPr/>
        </p:nvGrpSpPr>
        <p:grpSpPr>
          <a:xfrm>
            <a:off x="3860991" y="2276947"/>
            <a:ext cx="4243723" cy="4234656"/>
            <a:chOff x="3974139" y="1360656"/>
            <a:chExt cx="4243722" cy="4234656"/>
          </a:xfrm>
        </p:grpSpPr>
        <p:sp>
          <p:nvSpPr>
            <p:cNvPr id="363" name="Google Shape;363;p28"/>
            <p:cNvSpPr/>
            <p:nvPr/>
          </p:nvSpPr>
          <p:spPr>
            <a:xfrm>
              <a:off x="7477336" y="3307496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1" y="164"/>
                  </a:lnTo>
                  <a:lnTo>
                    <a:pt x="250" y="213"/>
                  </a:lnTo>
                  <a:lnTo>
                    <a:pt x="213" y="249"/>
                  </a:lnTo>
                  <a:lnTo>
                    <a:pt x="165" y="270"/>
                  </a:lnTo>
                  <a:lnTo>
                    <a:pt x="136" y="272"/>
                  </a:lnTo>
                  <a:lnTo>
                    <a:pt x="109" y="270"/>
                  </a:lnTo>
                  <a:lnTo>
                    <a:pt x="60" y="249"/>
                  </a:lnTo>
                  <a:lnTo>
                    <a:pt x="24" y="213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60"/>
                  </a:lnTo>
                  <a:lnTo>
                    <a:pt x="60" y="22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2"/>
                  </a:lnTo>
                  <a:lnTo>
                    <a:pt x="250" y="60"/>
                  </a:lnTo>
                  <a:lnTo>
                    <a:pt x="271" y="108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8123029" y="2926774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3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3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7718600" y="2501426"/>
              <a:ext cx="65546" cy="65546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88" y="93"/>
                  </a:moveTo>
                  <a:lnTo>
                    <a:pt x="187" y="113"/>
                  </a:lnTo>
                  <a:lnTo>
                    <a:pt x="173" y="146"/>
                  </a:lnTo>
                  <a:lnTo>
                    <a:pt x="147" y="172"/>
                  </a:lnTo>
                  <a:lnTo>
                    <a:pt x="113" y="187"/>
                  </a:lnTo>
                  <a:lnTo>
                    <a:pt x="94" y="188"/>
                  </a:lnTo>
                  <a:lnTo>
                    <a:pt x="74" y="187"/>
                  </a:lnTo>
                  <a:lnTo>
                    <a:pt x="41" y="172"/>
                  </a:lnTo>
                  <a:lnTo>
                    <a:pt x="16" y="146"/>
                  </a:lnTo>
                  <a:lnTo>
                    <a:pt x="2" y="113"/>
                  </a:lnTo>
                  <a:lnTo>
                    <a:pt x="0" y="93"/>
                  </a:lnTo>
                  <a:lnTo>
                    <a:pt x="2" y="75"/>
                  </a:lnTo>
                  <a:lnTo>
                    <a:pt x="16" y="40"/>
                  </a:lnTo>
                  <a:lnTo>
                    <a:pt x="41" y="16"/>
                  </a:lnTo>
                  <a:lnTo>
                    <a:pt x="74" y="1"/>
                  </a:lnTo>
                  <a:lnTo>
                    <a:pt x="94" y="0"/>
                  </a:lnTo>
                  <a:lnTo>
                    <a:pt x="113" y="1"/>
                  </a:lnTo>
                  <a:lnTo>
                    <a:pt x="147" y="16"/>
                  </a:lnTo>
                  <a:lnTo>
                    <a:pt x="173" y="40"/>
                  </a:lnTo>
                  <a:lnTo>
                    <a:pt x="187" y="75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7241652" y="2024478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273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4" y="269"/>
                  </a:lnTo>
                  <a:lnTo>
                    <a:pt x="137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64" y="1"/>
                  </a:lnTo>
                  <a:lnTo>
                    <a:pt x="213" y="22"/>
                  </a:lnTo>
                  <a:lnTo>
                    <a:pt x="249" y="59"/>
                  </a:lnTo>
                  <a:lnTo>
                    <a:pt x="270" y="108"/>
                  </a:lnTo>
                  <a:lnTo>
                    <a:pt x="273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7015729" y="5112089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4"/>
                  </a:lnTo>
                  <a:lnTo>
                    <a:pt x="250" y="212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2" y="212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3"/>
                  </a:lnTo>
                  <a:lnTo>
                    <a:pt x="250" y="59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7534514" y="4983787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1" h="272" extrusionOk="0">
                  <a:moveTo>
                    <a:pt x="271" y="136"/>
                  </a:moveTo>
                  <a:lnTo>
                    <a:pt x="269" y="165"/>
                  </a:lnTo>
                  <a:lnTo>
                    <a:pt x="249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58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58" y="24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4"/>
                  </a:lnTo>
                  <a:lnTo>
                    <a:pt x="249" y="60"/>
                  </a:lnTo>
                  <a:lnTo>
                    <a:pt x="269" y="109"/>
                  </a:lnTo>
                  <a:lnTo>
                    <a:pt x="271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6894400" y="3445560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69" y="164"/>
                  </a:lnTo>
                  <a:lnTo>
                    <a:pt x="248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59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59" y="24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4"/>
                  </a:lnTo>
                  <a:lnTo>
                    <a:pt x="248" y="60"/>
                  </a:lnTo>
                  <a:lnTo>
                    <a:pt x="269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6194318" y="2731532"/>
              <a:ext cx="65546" cy="65546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88" y="95"/>
                  </a:moveTo>
                  <a:lnTo>
                    <a:pt x="187" y="114"/>
                  </a:lnTo>
                  <a:lnTo>
                    <a:pt x="173" y="148"/>
                  </a:lnTo>
                  <a:lnTo>
                    <a:pt x="147" y="174"/>
                  </a:lnTo>
                  <a:lnTo>
                    <a:pt x="113" y="188"/>
                  </a:lnTo>
                  <a:lnTo>
                    <a:pt x="95" y="189"/>
                  </a:lnTo>
                  <a:lnTo>
                    <a:pt x="75" y="188"/>
                  </a:lnTo>
                  <a:lnTo>
                    <a:pt x="42" y="174"/>
                  </a:lnTo>
                  <a:lnTo>
                    <a:pt x="16" y="148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16" y="41"/>
                  </a:lnTo>
                  <a:lnTo>
                    <a:pt x="42" y="16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3" y="1"/>
                  </a:lnTo>
                  <a:lnTo>
                    <a:pt x="147" y="16"/>
                  </a:lnTo>
                  <a:lnTo>
                    <a:pt x="173" y="41"/>
                  </a:lnTo>
                  <a:lnTo>
                    <a:pt x="187" y="75"/>
                  </a:lnTo>
                  <a:lnTo>
                    <a:pt x="188" y="9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6466262" y="2698062"/>
              <a:ext cx="66940" cy="66940"/>
            </a:xfrm>
            <a:custGeom>
              <a:avLst/>
              <a:gdLst/>
              <a:ahLst/>
              <a:cxnLst/>
              <a:rect l="l" t="t" r="r" b="b"/>
              <a:pathLst>
                <a:path w="189" h="190" extrusionOk="0">
                  <a:moveTo>
                    <a:pt x="189" y="95"/>
                  </a:moveTo>
                  <a:lnTo>
                    <a:pt x="188" y="114"/>
                  </a:lnTo>
                  <a:lnTo>
                    <a:pt x="174" y="148"/>
                  </a:lnTo>
                  <a:lnTo>
                    <a:pt x="148" y="174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5" y="188"/>
                  </a:lnTo>
                  <a:lnTo>
                    <a:pt x="41" y="174"/>
                  </a:lnTo>
                  <a:lnTo>
                    <a:pt x="15" y="148"/>
                  </a:lnTo>
                  <a:lnTo>
                    <a:pt x="1" y="114"/>
                  </a:lnTo>
                  <a:lnTo>
                    <a:pt x="0" y="95"/>
                  </a:lnTo>
                  <a:lnTo>
                    <a:pt x="1" y="76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5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48" y="16"/>
                  </a:lnTo>
                  <a:lnTo>
                    <a:pt x="174" y="42"/>
                  </a:lnTo>
                  <a:lnTo>
                    <a:pt x="188" y="76"/>
                  </a:lnTo>
                  <a:lnTo>
                    <a:pt x="189" y="9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6510889" y="2395438"/>
              <a:ext cx="52994" cy="54389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154" y="78"/>
                  </a:moveTo>
                  <a:lnTo>
                    <a:pt x="153" y="93"/>
                  </a:lnTo>
                  <a:lnTo>
                    <a:pt x="141" y="121"/>
                  </a:lnTo>
                  <a:lnTo>
                    <a:pt x="120" y="141"/>
                  </a:lnTo>
                  <a:lnTo>
                    <a:pt x="92" y="153"/>
                  </a:lnTo>
                  <a:lnTo>
                    <a:pt x="76" y="154"/>
                  </a:lnTo>
                  <a:lnTo>
                    <a:pt x="60" y="153"/>
                  </a:lnTo>
                  <a:lnTo>
                    <a:pt x="33" y="141"/>
                  </a:lnTo>
                  <a:lnTo>
                    <a:pt x="13" y="121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1" y="62"/>
                  </a:lnTo>
                  <a:lnTo>
                    <a:pt x="13" y="34"/>
                  </a:lnTo>
                  <a:lnTo>
                    <a:pt x="33" y="13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2" y="1"/>
                  </a:lnTo>
                  <a:lnTo>
                    <a:pt x="120" y="13"/>
                  </a:lnTo>
                  <a:lnTo>
                    <a:pt x="141" y="34"/>
                  </a:lnTo>
                  <a:lnTo>
                    <a:pt x="153" y="62"/>
                  </a:lnTo>
                  <a:lnTo>
                    <a:pt x="154" y="78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7368558" y="4798307"/>
              <a:ext cx="54389" cy="54389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154" y="76"/>
                  </a:moveTo>
                  <a:lnTo>
                    <a:pt x="153" y="92"/>
                  </a:lnTo>
                  <a:lnTo>
                    <a:pt x="142" y="120"/>
                  </a:lnTo>
                  <a:lnTo>
                    <a:pt x="121" y="141"/>
                  </a:lnTo>
                  <a:lnTo>
                    <a:pt x="92" y="152"/>
                  </a:lnTo>
                  <a:lnTo>
                    <a:pt x="77" y="154"/>
                  </a:lnTo>
                  <a:lnTo>
                    <a:pt x="61" y="152"/>
                  </a:lnTo>
                  <a:lnTo>
                    <a:pt x="34" y="141"/>
                  </a:lnTo>
                  <a:lnTo>
                    <a:pt x="13" y="120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3" y="33"/>
                  </a:lnTo>
                  <a:lnTo>
                    <a:pt x="34" y="12"/>
                  </a:lnTo>
                  <a:lnTo>
                    <a:pt x="61" y="1"/>
                  </a:lnTo>
                  <a:lnTo>
                    <a:pt x="77" y="0"/>
                  </a:lnTo>
                  <a:lnTo>
                    <a:pt x="92" y="1"/>
                  </a:lnTo>
                  <a:lnTo>
                    <a:pt x="121" y="12"/>
                  </a:lnTo>
                  <a:lnTo>
                    <a:pt x="142" y="33"/>
                  </a:lnTo>
                  <a:lnTo>
                    <a:pt x="153" y="60"/>
                  </a:lnTo>
                  <a:lnTo>
                    <a:pt x="154" y="7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5102359" y="5130218"/>
              <a:ext cx="52994" cy="52994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154" y="77"/>
                  </a:moveTo>
                  <a:lnTo>
                    <a:pt x="152" y="93"/>
                  </a:lnTo>
                  <a:lnTo>
                    <a:pt x="141" y="120"/>
                  </a:lnTo>
                  <a:lnTo>
                    <a:pt x="120" y="141"/>
                  </a:lnTo>
                  <a:lnTo>
                    <a:pt x="93" y="153"/>
                  </a:lnTo>
                  <a:lnTo>
                    <a:pt x="77" y="154"/>
                  </a:lnTo>
                  <a:lnTo>
                    <a:pt x="62" y="153"/>
                  </a:lnTo>
                  <a:lnTo>
                    <a:pt x="33" y="141"/>
                  </a:lnTo>
                  <a:lnTo>
                    <a:pt x="13" y="120"/>
                  </a:lnTo>
                  <a:lnTo>
                    <a:pt x="1" y="93"/>
                  </a:lnTo>
                  <a:lnTo>
                    <a:pt x="0" y="77"/>
                  </a:lnTo>
                  <a:lnTo>
                    <a:pt x="1" y="62"/>
                  </a:lnTo>
                  <a:lnTo>
                    <a:pt x="13" y="33"/>
                  </a:lnTo>
                  <a:lnTo>
                    <a:pt x="33" y="13"/>
                  </a:lnTo>
                  <a:lnTo>
                    <a:pt x="62" y="1"/>
                  </a:lnTo>
                  <a:lnTo>
                    <a:pt x="77" y="0"/>
                  </a:lnTo>
                  <a:lnTo>
                    <a:pt x="93" y="1"/>
                  </a:lnTo>
                  <a:lnTo>
                    <a:pt x="120" y="13"/>
                  </a:lnTo>
                  <a:lnTo>
                    <a:pt x="141" y="33"/>
                  </a:lnTo>
                  <a:lnTo>
                    <a:pt x="152" y="62"/>
                  </a:lnTo>
                  <a:lnTo>
                    <a:pt x="154" y="77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4403671" y="2495848"/>
              <a:ext cx="79492" cy="79492"/>
            </a:xfrm>
            <a:custGeom>
              <a:avLst/>
              <a:gdLst/>
              <a:ahLst/>
              <a:cxnLst/>
              <a:rect l="l" t="t" r="r" b="b"/>
              <a:pathLst>
                <a:path w="228" h="230" extrusionOk="0">
                  <a:moveTo>
                    <a:pt x="228" y="116"/>
                  </a:moveTo>
                  <a:lnTo>
                    <a:pt x="227" y="139"/>
                  </a:lnTo>
                  <a:lnTo>
                    <a:pt x="210" y="179"/>
                  </a:lnTo>
                  <a:lnTo>
                    <a:pt x="179" y="210"/>
                  </a:lnTo>
                  <a:lnTo>
                    <a:pt x="137" y="229"/>
                  </a:lnTo>
                  <a:lnTo>
                    <a:pt x="114" y="230"/>
                  </a:lnTo>
                  <a:lnTo>
                    <a:pt x="91" y="229"/>
                  </a:lnTo>
                  <a:lnTo>
                    <a:pt x="49" y="210"/>
                  </a:lnTo>
                  <a:lnTo>
                    <a:pt x="18" y="179"/>
                  </a:lnTo>
                  <a:lnTo>
                    <a:pt x="1" y="139"/>
                  </a:lnTo>
                  <a:lnTo>
                    <a:pt x="0" y="116"/>
                  </a:lnTo>
                  <a:lnTo>
                    <a:pt x="1" y="92"/>
                  </a:lnTo>
                  <a:lnTo>
                    <a:pt x="18" y="51"/>
                  </a:lnTo>
                  <a:lnTo>
                    <a:pt x="49" y="20"/>
                  </a:lnTo>
                  <a:lnTo>
                    <a:pt x="91" y="2"/>
                  </a:lnTo>
                  <a:lnTo>
                    <a:pt x="114" y="0"/>
                  </a:lnTo>
                  <a:lnTo>
                    <a:pt x="137" y="2"/>
                  </a:lnTo>
                  <a:lnTo>
                    <a:pt x="179" y="20"/>
                  </a:lnTo>
                  <a:lnTo>
                    <a:pt x="210" y="51"/>
                  </a:lnTo>
                  <a:lnTo>
                    <a:pt x="227" y="92"/>
                  </a:lnTo>
                  <a:lnTo>
                    <a:pt x="228" y="11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6919502" y="2790105"/>
              <a:ext cx="94832" cy="96227"/>
            </a:xfrm>
            <a:custGeom>
              <a:avLst/>
              <a:gdLst/>
              <a:ahLst/>
              <a:cxnLst/>
              <a:rect l="l" t="t" r="r" b="b"/>
              <a:pathLst>
                <a:path w="271" h="272" extrusionOk="0">
                  <a:moveTo>
                    <a:pt x="271" y="136"/>
                  </a:moveTo>
                  <a:lnTo>
                    <a:pt x="269" y="163"/>
                  </a:lnTo>
                  <a:lnTo>
                    <a:pt x="249" y="212"/>
                  </a:lnTo>
                  <a:lnTo>
                    <a:pt x="212" y="249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7" y="269"/>
                  </a:lnTo>
                  <a:lnTo>
                    <a:pt x="58" y="249"/>
                  </a:lnTo>
                  <a:lnTo>
                    <a:pt x="22" y="212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7"/>
                  </a:lnTo>
                  <a:lnTo>
                    <a:pt x="22" y="59"/>
                  </a:lnTo>
                  <a:lnTo>
                    <a:pt x="58" y="22"/>
                  </a:lnTo>
                  <a:lnTo>
                    <a:pt x="107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49" y="59"/>
                  </a:lnTo>
                  <a:lnTo>
                    <a:pt x="269" y="107"/>
                  </a:lnTo>
                  <a:lnTo>
                    <a:pt x="271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7286278" y="4039653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3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8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5961423" y="3106676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2" y="248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59" y="248"/>
                  </a:lnTo>
                  <a:lnTo>
                    <a:pt x="23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7"/>
                  </a:lnTo>
                  <a:lnTo>
                    <a:pt x="23" y="59"/>
                  </a:lnTo>
                  <a:lnTo>
                    <a:pt x="59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5071678" y="1790188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273" y="137"/>
                  </a:moveTo>
                  <a:lnTo>
                    <a:pt x="271" y="165"/>
                  </a:lnTo>
                  <a:lnTo>
                    <a:pt x="251" y="213"/>
                  </a:lnTo>
                  <a:lnTo>
                    <a:pt x="213" y="251"/>
                  </a:lnTo>
                  <a:lnTo>
                    <a:pt x="165" y="271"/>
                  </a:lnTo>
                  <a:lnTo>
                    <a:pt x="136" y="273"/>
                  </a:lnTo>
                  <a:lnTo>
                    <a:pt x="109" y="271"/>
                  </a:lnTo>
                  <a:lnTo>
                    <a:pt x="60" y="251"/>
                  </a:lnTo>
                  <a:lnTo>
                    <a:pt x="24" y="213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24" y="60"/>
                  </a:lnTo>
                  <a:lnTo>
                    <a:pt x="60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5" y="3"/>
                  </a:lnTo>
                  <a:lnTo>
                    <a:pt x="213" y="24"/>
                  </a:lnTo>
                  <a:lnTo>
                    <a:pt x="251" y="60"/>
                  </a:lnTo>
                  <a:lnTo>
                    <a:pt x="271" y="109"/>
                  </a:lnTo>
                  <a:lnTo>
                    <a:pt x="273" y="137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6052070" y="1526611"/>
              <a:ext cx="94832" cy="96227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3" y="249"/>
                  </a:lnTo>
                  <a:lnTo>
                    <a:pt x="165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60" y="249"/>
                  </a:lnTo>
                  <a:lnTo>
                    <a:pt x="23" y="212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3" y="107"/>
                  </a:lnTo>
                  <a:lnTo>
                    <a:pt x="23" y="59"/>
                  </a:lnTo>
                  <a:lnTo>
                    <a:pt x="60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5" y="1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5647641" y="2611598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72" y="136"/>
                  </a:moveTo>
                  <a:lnTo>
                    <a:pt x="270" y="163"/>
                  </a:lnTo>
                  <a:lnTo>
                    <a:pt x="250" y="212"/>
                  </a:lnTo>
                  <a:lnTo>
                    <a:pt x="212" y="248"/>
                  </a:lnTo>
                  <a:lnTo>
                    <a:pt x="164" y="269"/>
                  </a:lnTo>
                  <a:lnTo>
                    <a:pt x="136" y="270"/>
                  </a:lnTo>
                  <a:lnTo>
                    <a:pt x="108" y="269"/>
                  </a:lnTo>
                  <a:lnTo>
                    <a:pt x="59" y="248"/>
                  </a:lnTo>
                  <a:lnTo>
                    <a:pt x="23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7"/>
                  </a:lnTo>
                  <a:lnTo>
                    <a:pt x="23" y="58"/>
                  </a:lnTo>
                  <a:lnTo>
                    <a:pt x="59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4" y="1"/>
                  </a:lnTo>
                  <a:lnTo>
                    <a:pt x="212" y="22"/>
                  </a:lnTo>
                  <a:lnTo>
                    <a:pt x="250" y="58"/>
                  </a:lnTo>
                  <a:lnTo>
                    <a:pt x="270" y="107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6100881" y="2027268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3"/>
                  </a:lnTo>
                  <a:lnTo>
                    <a:pt x="250" y="213"/>
                  </a:lnTo>
                  <a:lnTo>
                    <a:pt x="212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59" y="249"/>
                  </a:lnTo>
                  <a:lnTo>
                    <a:pt x="23" y="213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3" y="60"/>
                  </a:lnTo>
                  <a:lnTo>
                    <a:pt x="59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50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5007527" y="2698062"/>
              <a:ext cx="65546" cy="66940"/>
            </a:xfrm>
            <a:custGeom>
              <a:avLst/>
              <a:gdLst/>
              <a:ahLst/>
              <a:cxnLst/>
              <a:rect l="l" t="t" r="r" b="b"/>
              <a:pathLst>
                <a:path w="188" h="190" extrusionOk="0">
                  <a:moveTo>
                    <a:pt x="188" y="95"/>
                  </a:moveTo>
                  <a:lnTo>
                    <a:pt x="186" y="114"/>
                  </a:lnTo>
                  <a:lnTo>
                    <a:pt x="172" y="148"/>
                  </a:lnTo>
                  <a:lnTo>
                    <a:pt x="147" y="174"/>
                  </a:lnTo>
                  <a:lnTo>
                    <a:pt x="112" y="188"/>
                  </a:lnTo>
                  <a:lnTo>
                    <a:pt x="94" y="190"/>
                  </a:lnTo>
                  <a:lnTo>
                    <a:pt x="75" y="188"/>
                  </a:lnTo>
                  <a:lnTo>
                    <a:pt x="41" y="174"/>
                  </a:lnTo>
                  <a:lnTo>
                    <a:pt x="15" y="148"/>
                  </a:lnTo>
                  <a:lnTo>
                    <a:pt x="1" y="114"/>
                  </a:lnTo>
                  <a:lnTo>
                    <a:pt x="0" y="95"/>
                  </a:lnTo>
                  <a:lnTo>
                    <a:pt x="1" y="76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5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47" y="16"/>
                  </a:lnTo>
                  <a:lnTo>
                    <a:pt x="172" y="42"/>
                  </a:lnTo>
                  <a:lnTo>
                    <a:pt x="186" y="76"/>
                  </a:lnTo>
                  <a:lnTo>
                    <a:pt x="188" y="9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5163720" y="2303395"/>
              <a:ext cx="65546" cy="65546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88" y="95"/>
                  </a:moveTo>
                  <a:lnTo>
                    <a:pt x="187" y="113"/>
                  </a:lnTo>
                  <a:lnTo>
                    <a:pt x="173" y="148"/>
                  </a:lnTo>
                  <a:lnTo>
                    <a:pt x="147" y="173"/>
                  </a:lnTo>
                  <a:lnTo>
                    <a:pt x="113" y="187"/>
                  </a:lnTo>
                  <a:lnTo>
                    <a:pt x="94" y="188"/>
                  </a:lnTo>
                  <a:lnTo>
                    <a:pt x="74" y="187"/>
                  </a:lnTo>
                  <a:lnTo>
                    <a:pt x="41" y="173"/>
                  </a:lnTo>
                  <a:lnTo>
                    <a:pt x="16" y="148"/>
                  </a:lnTo>
                  <a:lnTo>
                    <a:pt x="2" y="113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16" y="42"/>
                  </a:lnTo>
                  <a:lnTo>
                    <a:pt x="41" y="16"/>
                  </a:lnTo>
                  <a:lnTo>
                    <a:pt x="74" y="2"/>
                  </a:lnTo>
                  <a:lnTo>
                    <a:pt x="94" y="0"/>
                  </a:lnTo>
                  <a:lnTo>
                    <a:pt x="113" y="2"/>
                  </a:lnTo>
                  <a:lnTo>
                    <a:pt x="147" y="16"/>
                  </a:lnTo>
                  <a:lnTo>
                    <a:pt x="173" y="42"/>
                  </a:lnTo>
                  <a:lnTo>
                    <a:pt x="187" y="75"/>
                  </a:lnTo>
                  <a:lnTo>
                    <a:pt x="188" y="9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6639191" y="1381574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1" h="273" extrusionOk="0">
                  <a:moveTo>
                    <a:pt x="271" y="137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4" y="270"/>
                  </a:lnTo>
                  <a:lnTo>
                    <a:pt x="136" y="273"/>
                  </a:lnTo>
                  <a:lnTo>
                    <a:pt x="108" y="270"/>
                  </a:lnTo>
                  <a:lnTo>
                    <a:pt x="59" y="249"/>
                  </a:lnTo>
                  <a:lnTo>
                    <a:pt x="22" y="213"/>
                  </a:lnTo>
                  <a:lnTo>
                    <a:pt x="2" y="164"/>
                  </a:lnTo>
                  <a:lnTo>
                    <a:pt x="0" y="137"/>
                  </a:lnTo>
                  <a:lnTo>
                    <a:pt x="2" y="108"/>
                  </a:lnTo>
                  <a:lnTo>
                    <a:pt x="22" y="60"/>
                  </a:lnTo>
                  <a:lnTo>
                    <a:pt x="59" y="23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4" y="2"/>
                  </a:lnTo>
                  <a:lnTo>
                    <a:pt x="213" y="23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1" y="137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4562654" y="1900360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3" extrusionOk="0">
                  <a:moveTo>
                    <a:pt x="272" y="137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3" y="251"/>
                  </a:lnTo>
                  <a:lnTo>
                    <a:pt x="165" y="271"/>
                  </a:lnTo>
                  <a:lnTo>
                    <a:pt x="136" y="273"/>
                  </a:lnTo>
                  <a:lnTo>
                    <a:pt x="109" y="271"/>
                  </a:lnTo>
                  <a:lnTo>
                    <a:pt x="60" y="251"/>
                  </a:lnTo>
                  <a:lnTo>
                    <a:pt x="24" y="213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24" y="60"/>
                  </a:lnTo>
                  <a:lnTo>
                    <a:pt x="60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5" y="3"/>
                  </a:lnTo>
                  <a:lnTo>
                    <a:pt x="213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7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5463556" y="2836127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273" y="137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1"/>
                  </a:lnTo>
                  <a:lnTo>
                    <a:pt x="164" y="270"/>
                  </a:lnTo>
                  <a:lnTo>
                    <a:pt x="137" y="273"/>
                  </a:lnTo>
                  <a:lnTo>
                    <a:pt x="108" y="270"/>
                  </a:lnTo>
                  <a:lnTo>
                    <a:pt x="60" y="251"/>
                  </a:lnTo>
                  <a:lnTo>
                    <a:pt x="22" y="213"/>
                  </a:lnTo>
                  <a:lnTo>
                    <a:pt x="2" y="164"/>
                  </a:lnTo>
                  <a:lnTo>
                    <a:pt x="0" y="137"/>
                  </a:lnTo>
                  <a:lnTo>
                    <a:pt x="2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3" y="137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4280948" y="2894699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4123360" y="3398144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0"/>
                  </a:lnTo>
                  <a:lnTo>
                    <a:pt x="137" y="272"/>
                  </a:lnTo>
                  <a:lnTo>
                    <a:pt x="109" y="270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7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5227871" y="4279521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7"/>
                  </a:lnTo>
                  <a:lnTo>
                    <a:pt x="22" y="58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58"/>
                  </a:lnTo>
                  <a:lnTo>
                    <a:pt x="270" y="107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5650430" y="4607249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1" y="164"/>
                  </a:lnTo>
                  <a:lnTo>
                    <a:pt x="250" y="212"/>
                  </a:lnTo>
                  <a:lnTo>
                    <a:pt x="213" y="250"/>
                  </a:lnTo>
                  <a:lnTo>
                    <a:pt x="165" y="270"/>
                  </a:lnTo>
                  <a:lnTo>
                    <a:pt x="136" y="272"/>
                  </a:lnTo>
                  <a:lnTo>
                    <a:pt x="109" y="270"/>
                  </a:lnTo>
                  <a:lnTo>
                    <a:pt x="60" y="250"/>
                  </a:lnTo>
                  <a:lnTo>
                    <a:pt x="23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3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0" y="59"/>
                  </a:lnTo>
                  <a:lnTo>
                    <a:pt x="271" y="108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4414828" y="4393877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4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4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5866591" y="4194452"/>
              <a:ext cx="132486" cy="131091"/>
            </a:xfrm>
            <a:custGeom>
              <a:avLst/>
              <a:gdLst/>
              <a:ahLst/>
              <a:cxnLst/>
              <a:rect l="l" t="t" r="r" b="b"/>
              <a:pathLst>
                <a:path w="377" h="379" extrusionOk="0">
                  <a:moveTo>
                    <a:pt x="377" y="190"/>
                  </a:moveTo>
                  <a:lnTo>
                    <a:pt x="377" y="209"/>
                  </a:lnTo>
                  <a:lnTo>
                    <a:pt x="369" y="245"/>
                  </a:lnTo>
                  <a:lnTo>
                    <a:pt x="355" y="279"/>
                  </a:lnTo>
                  <a:lnTo>
                    <a:pt x="334" y="310"/>
                  </a:lnTo>
                  <a:lnTo>
                    <a:pt x="308" y="335"/>
                  </a:lnTo>
                  <a:lnTo>
                    <a:pt x="279" y="355"/>
                  </a:lnTo>
                  <a:lnTo>
                    <a:pt x="245" y="370"/>
                  </a:lnTo>
                  <a:lnTo>
                    <a:pt x="207" y="377"/>
                  </a:lnTo>
                  <a:lnTo>
                    <a:pt x="188" y="379"/>
                  </a:lnTo>
                  <a:lnTo>
                    <a:pt x="168" y="377"/>
                  </a:lnTo>
                  <a:lnTo>
                    <a:pt x="132" y="370"/>
                  </a:lnTo>
                  <a:lnTo>
                    <a:pt x="98" y="355"/>
                  </a:lnTo>
                  <a:lnTo>
                    <a:pt x="69" y="335"/>
                  </a:lnTo>
                  <a:lnTo>
                    <a:pt x="43" y="310"/>
                  </a:lnTo>
                  <a:lnTo>
                    <a:pt x="22" y="279"/>
                  </a:lnTo>
                  <a:lnTo>
                    <a:pt x="8" y="245"/>
                  </a:lnTo>
                  <a:lnTo>
                    <a:pt x="0" y="209"/>
                  </a:lnTo>
                  <a:lnTo>
                    <a:pt x="0" y="190"/>
                  </a:lnTo>
                  <a:lnTo>
                    <a:pt x="0" y="170"/>
                  </a:lnTo>
                  <a:lnTo>
                    <a:pt x="8" y="133"/>
                  </a:lnTo>
                  <a:lnTo>
                    <a:pt x="22" y="99"/>
                  </a:lnTo>
                  <a:lnTo>
                    <a:pt x="43" y="69"/>
                  </a:lnTo>
                  <a:lnTo>
                    <a:pt x="69" y="43"/>
                  </a:lnTo>
                  <a:lnTo>
                    <a:pt x="98" y="24"/>
                  </a:lnTo>
                  <a:lnTo>
                    <a:pt x="132" y="8"/>
                  </a:lnTo>
                  <a:lnTo>
                    <a:pt x="168" y="2"/>
                  </a:lnTo>
                  <a:lnTo>
                    <a:pt x="188" y="0"/>
                  </a:lnTo>
                  <a:lnTo>
                    <a:pt x="207" y="2"/>
                  </a:lnTo>
                  <a:lnTo>
                    <a:pt x="245" y="8"/>
                  </a:lnTo>
                  <a:lnTo>
                    <a:pt x="279" y="24"/>
                  </a:lnTo>
                  <a:lnTo>
                    <a:pt x="308" y="43"/>
                  </a:lnTo>
                  <a:lnTo>
                    <a:pt x="334" y="69"/>
                  </a:lnTo>
                  <a:lnTo>
                    <a:pt x="355" y="99"/>
                  </a:lnTo>
                  <a:lnTo>
                    <a:pt x="369" y="133"/>
                  </a:lnTo>
                  <a:lnTo>
                    <a:pt x="377" y="170"/>
                  </a:lnTo>
                  <a:lnTo>
                    <a:pt x="377" y="190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4670037" y="3671483"/>
              <a:ext cx="65546" cy="65546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89" y="94"/>
                  </a:moveTo>
                  <a:lnTo>
                    <a:pt x="188" y="114"/>
                  </a:lnTo>
                  <a:lnTo>
                    <a:pt x="174" y="147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2" y="172"/>
                  </a:lnTo>
                  <a:lnTo>
                    <a:pt x="16" y="147"/>
                  </a:lnTo>
                  <a:lnTo>
                    <a:pt x="1" y="114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16" y="41"/>
                  </a:lnTo>
                  <a:lnTo>
                    <a:pt x="42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4" y="41"/>
                  </a:lnTo>
                  <a:lnTo>
                    <a:pt x="188" y="75"/>
                  </a:lnTo>
                  <a:lnTo>
                    <a:pt x="189" y="94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4767658" y="3382804"/>
              <a:ext cx="65546" cy="65546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88" y="94"/>
                  </a:moveTo>
                  <a:lnTo>
                    <a:pt x="187" y="113"/>
                  </a:lnTo>
                  <a:lnTo>
                    <a:pt x="172" y="146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1" y="172"/>
                  </a:lnTo>
                  <a:lnTo>
                    <a:pt x="16" y="146"/>
                  </a:lnTo>
                  <a:lnTo>
                    <a:pt x="1" y="113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16" y="41"/>
                  </a:lnTo>
                  <a:lnTo>
                    <a:pt x="41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2" y="41"/>
                  </a:lnTo>
                  <a:lnTo>
                    <a:pt x="187" y="75"/>
                  </a:lnTo>
                  <a:lnTo>
                    <a:pt x="188" y="94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5294810" y="3919021"/>
              <a:ext cx="65546" cy="65546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88" y="94"/>
                  </a:moveTo>
                  <a:lnTo>
                    <a:pt x="187" y="114"/>
                  </a:lnTo>
                  <a:lnTo>
                    <a:pt x="173" y="147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2" y="172"/>
                  </a:lnTo>
                  <a:lnTo>
                    <a:pt x="16" y="147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16" y="41"/>
                  </a:lnTo>
                  <a:lnTo>
                    <a:pt x="42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3" y="41"/>
                  </a:lnTo>
                  <a:lnTo>
                    <a:pt x="187" y="75"/>
                  </a:lnTo>
                  <a:lnTo>
                    <a:pt x="188" y="94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3974139" y="3965740"/>
              <a:ext cx="96227" cy="93438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272" y="137"/>
                  </a:moveTo>
                  <a:lnTo>
                    <a:pt x="271" y="164"/>
                  </a:lnTo>
                  <a:lnTo>
                    <a:pt x="250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1"/>
                  </a:lnTo>
                  <a:lnTo>
                    <a:pt x="109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3" y="164"/>
                  </a:lnTo>
                  <a:lnTo>
                    <a:pt x="0" y="137"/>
                  </a:lnTo>
                  <a:lnTo>
                    <a:pt x="3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8"/>
                  </a:lnTo>
                  <a:lnTo>
                    <a:pt x="272" y="137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5329676" y="3655447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2" y="250"/>
                  </a:lnTo>
                  <a:lnTo>
                    <a:pt x="164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59" y="250"/>
                  </a:lnTo>
                  <a:lnTo>
                    <a:pt x="23" y="213"/>
                  </a:lnTo>
                  <a:lnTo>
                    <a:pt x="2" y="165"/>
                  </a:lnTo>
                  <a:lnTo>
                    <a:pt x="0" y="136"/>
                  </a:lnTo>
                  <a:lnTo>
                    <a:pt x="2" y="109"/>
                  </a:lnTo>
                  <a:lnTo>
                    <a:pt x="23" y="60"/>
                  </a:lnTo>
                  <a:lnTo>
                    <a:pt x="59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4" y="3"/>
                  </a:lnTo>
                  <a:lnTo>
                    <a:pt x="212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6496943" y="4343672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5476107" y="5517913"/>
              <a:ext cx="66940" cy="66940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192" y="96"/>
                  </a:moveTo>
                  <a:lnTo>
                    <a:pt x="190" y="116"/>
                  </a:lnTo>
                  <a:lnTo>
                    <a:pt x="175" y="149"/>
                  </a:lnTo>
                  <a:lnTo>
                    <a:pt x="149" y="175"/>
                  </a:lnTo>
                  <a:lnTo>
                    <a:pt x="115" y="189"/>
                  </a:lnTo>
                  <a:lnTo>
                    <a:pt x="96" y="191"/>
                  </a:lnTo>
                  <a:lnTo>
                    <a:pt x="76" y="189"/>
                  </a:lnTo>
                  <a:lnTo>
                    <a:pt x="41" y="175"/>
                  </a:lnTo>
                  <a:lnTo>
                    <a:pt x="15" y="149"/>
                  </a:lnTo>
                  <a:lnTo>
                    <a:pt x="1" y="116"/>
                  </a:lnTo>
                  <a:lnTo>
                    <a:pt x="0" y="96"/>
                  </a:lnTo>
                  <a:lnTo>
                    <a:pt x="1" y="77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5" y="2"/>
                  </a:lnTo>
                  <a:lnTo>
                    <a:pt x="149" y="16"/>
                  </a:lnTo>
                  <a:lnTo>
                    <a:pt x="175" y="42"/>
                  </a:lnTo>
                  <a:lnTo>
                    <a:pt x="190" y="77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6053465" y="5353352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69" y="163"/>
                  </a:lnTo>
                  <a:lnTo>
                    <a:pt x="249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3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3"/>
                  </a:lnTo>
                  <a:lnTo>
                    <a:pt x="249" y="60"/>
                  </a:lnTo>
                  <a:lnTo>
                    <a:pt x="269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4565443" y="4987971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4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4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6637796" y="5500480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113268" y="3959465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3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8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982507" y="2920498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7527542" y="1905938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273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4" y="269"/>
                  </a:lnTo>
                  <a:lnTo>
                    <a:pt x="137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64" y="1"/>
                  </a:lnTo>
                  <a:lnTo>
                    <a:pt x="213" y="22"/>
                  </a:lnTo>
                  <a:lnTo>
                    <a:pt x="249" y="59"/>
                  </a:lnTo>
                  <a:lnTo>
                    <a:pt x="270" y="108"/>
                  </a:lnTo>
                  <a:lnTo>
                    <a:pt x="273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5459372" y="1360656"/>
              <a:ext cx="94832" cy="96227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3" y="249"/>
                  </a:lnTo>
                  <a:lnTo>
                    <a:pt x="165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60" y="249"/>
                  </a:lnTo>
                  <a:lnTo>
                    <a:pt x="23" y="212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3" y="107"/>
                  </a:lnTo>
                  <a:lnTo>
                    <a:pt x="23" y="59"/>
                  </a:lnTo>
                  <a:lnTo>
                    <a:pt x="60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5" y="1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6310765" y="3663115"/>
              <a:ext cx="94832" cy="94832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136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2" y="250"/>
                  </a:lnTo>
                  <a:lnTo>
                    <a:pt x="164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59" y="250"/>
                  </a:lnTo>
                  <a:lnTo>
                    <a:pt x="23" y="213"/>
                  </a:lnTo>
                  <a:lnTo>
                    <a:pt x="2" y="165"/>
                  </a:lnTo>
                  <a:lnTo>
                    <a:pt x="0" y="136"/>
                  </a:lnTo>
                  <a:lnTo>
                    <a:pt x="2" y="109"/>
                  </a:lnTo>
                  <a:lnTo>
                    <a:pt x="23" y="60"/>
                  </a:lnTo>
                  <a:lnTo>
                    <a:pt x="59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4" y="3"/>
                  </a:lnTo>
                  <a:lnTo>
                    <a:pt x="212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0E57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09" name="Google Shape;409;p28"/>
          <p:cNvGrpSpPr/>
          <p:nvPr/>
        </p:nvGrpSpPr>
        <p:grpSpPr>
          <a:xfrm>
            <a:off x="3465654" y="1766172"/>
            <a:ext cx="5017510" cy="4841211"/>
            <a:chOff x="1422891" y="246947"/>
            <a:chExt cx="5017510" cy="4841211"/>
          </a:xfrm>
        </p:grpSpPr>
        <p:sp>
          <p:nvSpPr>
            <p:cNvPr id="410" name="Google Shape;410;p28"/>
            <p:cNvSpPr/>
            <p:nvPr/>
          </p:nvSpPr>
          <p:spPr>
            <a:xfrm>
              <a:off x="3278226" y="2120500"/>
              <a:ext cx="1401216" cy="1401216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 txBox="1"/>
            <p:nvPr/>
          </p:nvSpPr>
          <p:spPr>
            <a:xfrm>
              <a:off x="3483429" y="2325703"/>
              <a:ext cx="990810" cy="990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Quattrocento Sans"/>
                <a:buNone/>
              </a:pPr>
              <a:endParaRPr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 rot="-5418597">
              <a:off x="3436875" y="1569688"/>
              <a:ext cx="1070547" cy="31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1D64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 txBox="1"/>
            <p:nvPr/>
          </p:nvSpPr>
          <p:spPr>
            <a:xfrm rot="5381403">
              <a:off x="3945385" y="1558481"/>
              <a:ext cx="53527" cy="53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Quattrocento Sans"/>
                <a:buNone/>
              </a:pPr>
              <a:endParaRPr sz="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65562" y="246947"/>
              <a:ext cx="803037" cy="80303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 txBox="1"/>
            <p:nvPr/>
          </p:nvSpPr>
          <p:spPr>
            <a:xfrm>
              <a:off x="3683164" y="364549"/>
              <a:ext cx="567833" cy="567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Quattrocento Sans"/>
                <a:buNone/>
              </a:pPr>
              <a:r>
                <a:rPr lang="en-US"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</a:t>
              </a:r>
              <a:endParaRPr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 rot="-2238550">
              <a:off x="4430308" y="2067590"/>
              <a:ext cx="1033836" cy="31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1D64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 txBox="1"/>
            <p:nvPr/>
          </p:nvSpPr>
          <p:spPr>
            <a:xfrm rot="-2238550">
              <a:off x="4921381" y="2057300"/>
              <a:ext cx="51691" cy="51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Quattrocento Sans"/>
                <a:buNone/>
              </a:pPr>
              <a:endParaRPr sz="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5276211" y="1124949"/>
              <a:ext cx="803037" cy="80303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 txBox="1"/>
            <p:nvPr/>
          </p:nvSpPr>
          <p:spPr>
            <a:xfrm>
              <a:off x="5393813" y="1242551"/>
              <a:ext cx="567833" cy="567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Quattrocento Sans"/>
                <a:buNone/>
              </a:pPr>
              <a:r>
                <a:rPr lang="en-US"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</a:t>
              </a:r>
              <a:endParaRPr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 rot="648939">
              <a:off x="4658158" y="3030393"/>
              <a:ext cx="995177" cy="31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1D64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 txBox="1"/>
            <p:nvPr/>
          </p:nvSpPr>
          <p:spPr>
            <a:xfrm rot="648939">
              <a:off x="5130867" y="3021070"/>
              <a:ext cx="49758" cy="49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Quattrocento Sans"/>
                <a:buNone/>
              </a:pPr>
              <a:endParaRPr sz="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637364" y="2813148"/>
              <a:ext cx="803037" cy="80303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 txBox="1"/>
            <p:nvPr/>
          </p:nvSpPr>
          <p:spPr>
            <a:xfrm>
              <a:off x="5754966" y="2930750"/>
              <a:ext cx="567833" cy="567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Quattrocento Sans"/>
                <a:buNone/>
              </a:pPr>
              <a:r>
                <a:rPr lang="en-US"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</a:t>
              </a: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 rot="3858546">
              <a:off x="4008367" y="3873079"/>
              <a:ext cx="968050" cy="31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1D64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 txBox="1"/>
            <p:nvPr/>
          </p:nvSpPr>
          <p:spPr>
            <a:xfrm rot="3858546">
              <a:off x="4468191" y="3864435"/>
              <a:ext cx="48402" cy="48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Quattrocento Sans"/>
                <a:buNone/>
              </a:pPr>
              <a:endParaRPr sz="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4474771" y="4285121"/>
              <a:ext cx="803037" cy="80303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 txBox="1"/>
            <p:nvPr/>
          </p:nvSpPr>
          <p:spPr>
            <a:xfrm>
              <a:off x="4592373" y="4402723"/>
              <a:ext cx="567833" cy="567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Quattrocento Sans"/>
                <a:buNone/>
              </a:pPr>
              <a:r>
                <a:rPr lang="en-US"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</a:t>
              </a:r>
              <a:endParaRPr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 rot="7084187">
              <a:off x="2915680" y="3863866"/>
              <a:ext cx="997568" cy="31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1D64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 txBox="1"/>
            <p:nvPr/>
          </p:nvSpPr>
          <p:spPr>
            <a:xfrm rot="-3715813">
              <a:off x="3389525" y="3854483"/>
              <a:ext cx="49878" cy="4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Quattrocento Sans"/>
                <a:buNone/>
              </a:pPr>
              <a:endParaRPr sz="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2589311" y="4272309"/>
              <a:ext cx="803037" cy="80303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 txBox="1"/>
            <p:nvPr/>
          </p:nvSpPr>
          <p:spPr>
            <a:xfrm>
              <a:off x="2706913" y="4389911"/>
              <a:ext cx="567833" cy="567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Quattrocento Sans"/>
                <a:buNone/>
              </a:pPr>
              <a:r>
                <a:rPr lang="en-US"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</a:t>
              </a:r>
              <a:endParaRPr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 rot="10292591">
              <a:off x="2215713" y="2987705"/>
              <a:ext cx="1075980" cy="31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1D64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 txBox="1"/>
            <p:nvPr/>
          </p:nvSpPr>
          <p:spPr>
            <a:xfrm rot="-507409">
              <a:off x="2726804" y="2976362"/>
              <a:ext cx="53799" cy="53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Quattrocento Sans"/>
                <a:buNone/>
              </a:pPr>
              <a:endParaRPr sz="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1422891" y="2739911"/>
              <a:ext cx="803037" cy="80303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 txBox="1"/>
            <p:nvPr/>
          </p:nvSpPr>
          <p:spPr>
            <a:xfrm>
              <a:off x="1540493" y="2857513"/>
              <a:ext cx="567833" cy="567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Quattrocento Sans"/>
                <a:buNone/>
              </a:pPr>
              <a:r>
                <a:rPr lang="en-US"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</a:t>
              </a: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 rot="-8388574">
              <a:off x="2604401" y="2046390"/>
              <a:ext cx="951567" cy="31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1D64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 txBox="1"/>
            <p:nvPr/>
          </p:nvSpPr>
          <p:spPr>
            <a:xfrm rot="2411426">
              <a:off x="3056395" y="2038158"/>
              <a:ext cx="47578" cy="47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Quattrocento Sans"/>
                <a:buNone/>
              </a:pPr>
              <a:endParaRPr sz="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2008491" y="1094279"/>
              <a:ext cx="803037" cy="80303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 txBox="1"/>
            <p:nvPr/>
          </p:nvSpPr>
          <p:spPr>
            <a:xfrm>
              <a:off x="2126093" y="1211881"/>
              <a:ext cx="567833" cy="567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Quattrocento Sans"/>
                <a:buNone/>
              </a:pPr>
              <a:r>
                <a:rPr lang="en-US"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</a:t>
              </a:r>
              <a:endParaRPr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40" name="Google Shape;440;p28"/>
          <p:cNvGrpSpPr/>
          <p:nvPr/>
        </p:nvGrpSpPr>
        <p:grpSpPr>
          <a:xfrm>
            <a:off x="6572064" y="365320"/>
            <a:ext cx="5144061" cy="1751498"/>
            <a:chOff x="350992" y="2691560"/>
            <a:chExt cx="3391307" cy="2263010"/>
          </a:xfrm>
        </p:grpSpPr>
        <p:sp>
          <p:nvSpPr>
            <p:cNvPr id="441" name="Google Shape;441;p28"/>
            <p:cNvSpPr txBox="1"/>
            <p:nvPr/>
          </p:nvSpPr>
          <p:spPr>
            <a:xfrm>
              <a:off x="350992" y="2691560"/>
              <a:ext cx="2937088" cy="676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DB Heuristic</a:t>
              </a:r>
              <a:endParaRPr/>
            </a:p>
          </p:txBody>
        </p:sp>
        <p:sp>
          <p:nvSpPr>
            <p:cNvPr id="442" name="Google Shape;442;p28"/>
            <p:cNvSpPr txBox="1"/>
            <p:nvPr/>
          </p:nvSpPr>
          <p:spPr>
            <a:xfrm>
              <a:off x="354889" y="3165097"/>
              <a:ext cx="3387410" cy="1789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DB Heuristic classifications can classify URLs based on extracted features; for example:</a:t>
              </a:r>
              <a:endParaRPr/>
            </a:p>
            <a:p>
              <a:pPr marL="228594" marR="0" lvl="0" indent="-228594" algn="just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Quattrocento Sans"/>
                <a:buChar char="-"/>
              </a:pPr>
              <a:r>
                <a:rPr lang="en-US" sz="14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Is the URL reachable?</a:t>
              </a:r>
              <a:endParaRPr/>
            </a:p>
            <a:p>
              <a:pPr marL="228594" marR="0" lvl="0" indent="-228594" algn="just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Quattrocento Sans"/>
                <a:buChar char="-"/>
              </a:pPr>
              <a:r>
                <a:rPr lang="en-US" sz="14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Does the requested page contain login forms, a password box and does the URL contains “/wp-content” or “/images”?  </a:t>
              </a:r>
              <a:endParaRPr/>
            </a:p>
            <a:p>
              <a:pPr marL="228594" marR="0" lvl="0" indent="-228594" algn="just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Quattrocento Sans"/>
                <a:buChar char="-"/>
              </a:pPr>
              <a:r>
                <a:rPr lang="en-US" sz="14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Etc.</a:t>
              </a:r>
              <a:endParaRPr/>
            </a:p>
          </p:txBody>
        </p:sp>
      </p:grpSp>
      <p:grpSp>
        <p:nvGrpSpPr>
          <p:cNvPr id="443" name="Google Shape;443;p28"/>
          <p:cNvGrpSpPr/>
          <p:nvPr/>
        </p:nvGrpSpPr>
        <p:grpSpPr>
          <a:xfrm>
            <a:off x="5588903" y="3869556"/>
            <a:ext cx="877680" cy="1112519"/>
            <a:chOff x="4224797" y="3145813"/>
            <a:chExt cx="658260" cy="834389"/>
          </a:xfrm>
        </p:grpSpPr>
        <p:sp>
          <p:nvSpPr>
            <p:cNvPr id="444" name="Google Shape;444;p28"/>
            <p:cNvSpPr/>
            <p:nvPr/>
          </p:nvSpPr>
          <p:spPr>
            <a:xfrm>
              <a:off x="4224797" y="3145813"/>
              <a:ext cx="364847" cy="394705"/>
            </a:xfrm>
            <a:custGeom>
              <a:avLst/>
              <a:gdLst/>
              <a:ahLst/>
              <a:cxnLst/>
              <a:rect l="l" t="t" r="r" b="b"/>
              <a:pathLst>
                <a:path w="432707" h="432707" extrusionOk="0">
                  <a:moveTo>
                    <a:pt x="185084" y="0"/>
                  </a:moveTo>
                  <a:lnTo>
                    <a:pt x="247624" y="0"/>
                  </a:lnTo>
                  <a:cubicBezTo>
                    <a:pt x="250253" y="0"/>
                    <a:pt x="252554" y="798"/>
                    <a:pt x="254525" y="2394"/>
                  </a:cubicBezTo>
                  <a:cubicBezTo>
                    <a:pt x="256498" y="3991"/>
                    <a:pt x="257578" y="6010"/>
                    <a:pt x="257765" y="8451"/>
                  </a:cubicBezTo>
                  <a:lnTo>
                    <a:pt x="265653" y="60286"/>
                  </a:lnTo>
                  <a:cubicBezTo>
                    <a:pt x="274855" y="63291"/>
                    <a:pt x="283306" y="66765"/>
                    <a:pt x="291006" y="70709"/>
                  </a:cubicBezTo>
                  <a:lnTo>
                    <a:pt x="331010" y="40566"/>
                  </a:lnTo>
                  <a:cubicBezTo>
                    <a:pt x="332700" y="38876"/>
                    <a:pt x="334953" y="38031"/>
                    <a:pt x="337771" y="38031"/>
                  </a:cubicBezTo>
                  <a:cubicBezTo>
                    <a:pt x="340212" y="38031"/>
                    <a:pt x="342560" y="38970"/>
                    <a:pt x="344814" y="40848"/>
                  </a:cubicBezTo>
                  <a:cubicBezTo>
                    <a:pt x="369041" y="63197"/>
                    <a:pt x="384535" y="79161"/>
                    <a:pt x="391295" y="88739"/>
                  </a:cubicBezTo>
                  <a:cubicBezTo>
                    <a:pt x="392610" y="90241"/>
                    <a:pt x="393268" y="92307"/>
                    <a:pt x="393268" y="94936"/>
                  </a:cubicBezTo>
                  <a:cubicBezTo>
                    <a:pt x="393268" y="97190"/>
                    <a:pt x="392516" y="99350"/>
                    <a:pt x="391014" y="101416"/>
                  </a:cubicBezTo>
                  <a:cubicBezTo>
                    <a:pt x="388197" y="105360"/>
                    <a:pt x="383408" y="111604"/>
                    <a:pt x="376647" y="120149"/>
                  </a:cubicBezTo>
                  <a:cubicBezTo>
                    <a:pt x="369885" y="128695"/>
                    <a:pt x="364815" y="135315"/>
                    <a:pt x="361434" y="140010"/>
                  </a:cubicBezTo>
                  <a:cubicBezTo>
                    <a:pt x="366317" y="149400"/>
                    <a:pt x="370168" y="158603"/>
                    <a:pt x="372985" y="167618"/>
                  </a:cubicBezTo>
                  <a:lnTo>
                    <a:pt x="424537" y="175506"/>
                  </a:lnTo>
                  <a:cubicBezTo>
                    <a:pt x="426979" y="175881"/>
                    <a:pt x="428951" y="177055"/>
                    <a:pt x="430453" y="179027"/>
                  </a:cubicBezTo>
                  <a:cubicBezTo>
                    <a:pt x="431956" y="180999"/>
                    <a:pt x="432707" y="183206"/>
                    <a:pt x="432707" y="185647"/>
                  </a:cubicBezTo>
                  <a:lnTo>
                    <a:pt x="432707" y="248187"/>
                  </a:lnTo>
                  <a:cubicBezTo>
                    <a:pt x="432707" y="250440"/>
                    <a:pt x="431956" y="252600"/>
                    <a:pt x="430453" y="254666"/>
                  </a:cubicBezTo>
                  <a:cubicBezTo>
                    <a:pt x="428951" y="256732"/>
                    <a:pt x="427072" y="257953"/>
                    <a:pt x="424819" y="258328"/>
                  </a:cubicBezTo>
                  <a:lnTo>
                    <a:pt x="372703" y="266216"/>
                  </a:lnTo>
                  <a:cubicBezTo>
                    <a:pt x="369134" y="276358"/>
                    <a:pt x="365472" y="284903"/>
                    <a:pt x="361716" y="291852"/>
                  </a:cubicBezTo>
                  <a:cubicBezTo>
                    <a:pt x="368289" y="301242"/>
                    <a:pt x="378337" y="314201"/>
                    <a:pt x="391859" y="330728"/>
                  </a:cubicBezTo>
                  <a:cubicBezTo>
                    <a:pt x="393737" y="332982"/>
                    <a:pt x="394676" y="335329"/>
                    <a:pt x="394676" y="337771"/>
                  </a:cubicBezTo>
                  <a:cubicBezTo>
                    <a:pt x="394676" y="340212"/>
                    <a:pt x="393832" y="342372"/>
                    <a:pt x="392140" y="344250"/>
                  </a:cubicBezTo>
                  <a:cubicBezTo>
                    <a:pt x="387070" y="351199"/>
                    <a:pt x="377773" y="361340"/>
                    <a:pt x="364251" y="374675"/>
                  </a:cubicBezTo>
                  <a:cubicBezTo>
                    <a:pt x="350729" y="388009"/>
                    <a:pt x="341903" y="394676"/>
                    <a:pt x="337771" y="394676"/>
                  </a:cubicBezTo>
                  <a:cubicBezTo>
                    <a:pt x="335517" y="394676"/>
                    <a:pt x="333075" y="393831"/>
                    <a:pt x="330446" y="392141"/>
                  </a:cubicBezTo>
                  <a:lnTo>
                    <a:pt x="291570" y="361716"/>
                  </a:lnTo>
                  <a:cubicBezTo>
                    <a:pt x="283306" y="366036"/>
                    <a:pt x="274762" y="369604"/>
                    <a:pt x="265934" y="372421"/>
                  </a:cubicBezTo>
                  <a:cubicBezTo>
                    <a:pt x="262929" y="397963"/>
                    <a:pt x="260206" y="415429"/>
                    <a:pt x="257765" y="424819"/>
                  </a:cubicBezTo>
                  <a:cubicBezTo>
                    <a:pt x="256450" y="430078"/>
                    <a:pt x="253070" y="432707"/>
                    <a:pt x="247624" y="432707"/>
                  </a:cubicBezTo>
                  <a:lnTo>
                    <a:pt x="185084" y="432707"/>
                  </a:lnTo>
                  <a:cubicBezTo>
                    <a:pt x="182454" y="432707"/>
                    <a:pt x="180153" y="431909"/>
                    <a:pt x="178182" y="430313"/>
                  </a:cubicBezTo>
                  <a:cubicBezTo>
                    <a:pt x="176210" y="428716"/>
                    <a:pt x="175130" y="426697"/>
                    <a:pt x="174942" y="424256"/>
                  </a:cubicBezTo>
                  <a:lnTo>
                    <a:pt x="167054" y="372421"/>
                  </a:lnTo>
                  <a:cubicBezTo>
                    <a:pt x="157852" y="369416"/>
                    <a:pt x="149401" y="365942"/>
                    <a:pt x="141700" y="361998"/>
                  </a:cubicBezTo>
                  <a:lnTo>
                    <a:pt x="101979" y="392141"/>
                  </a:lnTo>
                  <a:cubicBezTo>
                    <a:pt x="100101" y="393831"/>
                    <a:pt x="97753" y="394676"/>
                    <a:pt x="94936" y="394676"/>
                  </a:cubicBezTo>
                  <a:cubicBezTo>
                    <a:pt x="92307" y="394676"/>
                    <a:pt x="89959" y="393643"/>
                    <a:pt x="87893" y="391577"/>
                  </a:cubicBezTo>
                  <a:cubicBezTo>
                    <a:pt x="64230" y="370167"/>
                    <a:pt x="48735" y="354392"/>
                    <a:pt x="41411" y="344250"/>
                  </a:cubicBezTo>
                  <a:cubicBezTo>
                    <a:pt x="40097" y="342372"/>
                    <a:pt x="39439" y="340212"/>
                    <a:pt x="39439" y="337771"/>
                  </a:cubicBezTo>
                  <a:cubicBezTo>
                    <a:pt x="39439" y="335517"/>
                    <a:pt x="40191" y="333357"/>
                    <a:pt x="41694" y="331291"/>
                  </a:cubicBezTo>
                  <a:cubicBezTo>
                    <a:pt x="44510" y="327347"/>
                    <a:pt x="49299" y="321103"/>
                    <a:pt x="56060" y="312558"/>
                  </a:cubicBezTo>
                  <a:cubicBezTo>
                    <a:pt x="62821" y="304012"/>
                    <a:pt x="67892" y="297392"/>
                    <a:pt x="71273" y="292697"/>
                  </a:cubicBezTo>
                  <a:cubicBezTo>
                    <a:pt x="66202" y="283307"/>
                    <a:pt x="62352" y="274010"/>
                    <a:pt x="59723" y="264808"/>
                  </a:cubicBezTo>
                  <a:lnTo>
                    <a:pt x="8169" y="257202"/>
                  </a:lnTo>
                  <a:cubicBezTo>
                    <a:pt x="5728" y="256826"/>
                    <a:pt x="3756" y="255652"/>
                    <a:pt x="2254" y="253680"/>
                  </a:cubicBezTo>
                  <a:cubicBezTo>
                    <a:pt x="751" y="251708"/>
                    <a:pt x="0" y="249501"/>
                    <a:pt x="0" y="247060"/>
                  </a:cubicBezTo>
                  <a:lnTo>
                    <a:pt x="0" y="184520"/>
                  </a:lnTo>
                  <a:cubicBezTo>
                    <a:pt x="0" y="182267"/>
                    <a:pt x="751" y="180107"/>
                    <a:pt x="2254" y="178041"/>
                  </a:cubicBezTo>
                  <a:cubicBezTo>
                    <a:pt x="3756" y="175975"/>
                    <a:pt x="5540" y="174754"/>
                    <a:pt x="7606" y="174379"/>
                  </a:cubicBezTo>
                  <a:lnTo>
                    <a:pt x="60004" y="166491"/>
                  </a:lnTo>
                  <a:cubicBezTo>
                    <a:pt x="62633" y="157852"/>
                    <a:pt x="66295" y="149213"/>
                    <a:pt x="70991" y="140573"/>
                  </a:cubicBezTo>
                  <a:cubicBezTo>
                    <a:pt x="63478" y="129868"/>
                    <a:pt x="53431" y="116910"/>
                    <a:pt x="40848" y="101697"/>
                  </a:cubicBezTo>
                  <a:cubicBezTo>
                    <a:pt x="38970" y="99444"/>
                    <a:pt x="38030" y="97190"/>
                    <a:pt x="38030" y="94936"/>
                  </a:cubicBezTo>
                  <a:cubicBezTo>
                    <a:pt x="38030" y="93058"/>
                    <a:pt x="38876" y="90898"/>
                    <a:pt x="40567" y="88457"/>
                  </a:cubicBezTo>
                  <a:cubicBezTo>
                    <a:pt x="45449" y="81696"/>
                    <a:pt x="54699" y="71601"/>
                    <a:pt x="68314" y="58173"/>
                  </a:cubicBezTo>
                  <a:cubicBezTo>
                    <a:pt x="81931" y="44745"/>
                    <a:pt x="90805" y="38031"/>
                    <a:pt x="94936" y="38031"/>
                  </a:cubicBezTo>
                  <a:cubicBezTo>
                    <a:pt x="97377" y="38031"/>
                    <a:pt x="99819" y="38970"/>
                    <a:pt x="102260" y="40848"/>
                  </a:cubicBezTo>
                  <a:lnTo>
                    <a:pt x="141137" y="70991"/>
                  </a:lnTo>
                  <a:cubicBezTo>
                    <a:pt x="149401" y="66671"/>
                    <a:pt x="157945" y="63103"/>
                    <a:pt x="166773" y="60286"/>
                  </a:cubicBezTo>
                  <a:cubicBezTo>
                    <a:pt x="169777" y="34744"/>
                    <a:pt x="172501" y="17278"/>
                    <a:pt x="174942" y="7888"/>
                  </a:cubicBezTo>
                  <a:cubicBezTo>
                    <a:pt x="176257" y="2629"/>
                    <a:pt x="179637" y="0"/>
                    <a:pt x="185084" y="0"/>
                  </a:cubicBezTo>
                  <a:close/>
                  <a:moveTo>
                    <a:pt x="216354" y="144236"/>
                  </a:moveTo>
                  <a:cubicBezTo>
                    <a:pt x="196446" y="144236"/>
                    <a:pt x="179449" y="151278"/>
                    <a:pt x="165364" y="165364"/>
                  </a:cubicBezTo>
                  <a:cubicBezTo>
                    <a:pt x="151278" y="179449"/>
                    <a:pt x="144235" y="196446"/>
                    <a:pt x="144235" y="216354"/>
                  </a:cubicBezTo>
                  <a:cubicBezTo>
                    <a:pt x="144235" y="236261"/>
                    <a:pt x="151278" y="253258"/>
                    <a:pt x="165364" y="267343"/>
                  </a:cubicBezTo>
                  <a:cubicBezTo>
                    <a:pt x="179449" y="281429"/>
                    <a:pt x="196446" y="288471"/>
                    <a:pt x="216354" y="288471"/>
                  </a:cubicBezTo>
                  <a:cubicBezTo>
                    <a:pt x="236261" y="288471"/>
                    <a:pt x="253258" y="281429"/>
                    <a:pt x="267343" y="267343"/>
                  </a:cubicBezTo>
                  <a:cubicBezTo>
                    <a:pt x="281429" y="253258"/>
                    <a:pt x="288471" y="236261"/>
                    <a:pt x="288471" y="216354"/>
                  </a:cubicBezTo>
                  <a:cubicBezTo>
                    <a:pt x="288471" y="196446"/>
                    <a:pt x="281429" y="179449"/>
                    <a:pt x="267343" y="165364"/>
                  </a:cubicBezTo>
                  <a:cubicBezTo>
                    <a:pt x="253258" y="151278"/>
                    <a:pt x="236261" y="144236"/>
                    <a:pt x="216354" y="144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 rot="-643863">
              <a:off x="4550170" y="3211993"/>
              <a:ext cx="305532" cy="322517"/>
            </a:xfrm>
            <a:custGeom>
              <a:avLst/>
              <a:gdLst/>
              <a:ahLst/>
              <a:cxnLst/>
              <a:rect l="l" t="t" r="r" b="b"/>
              <a:pathLst>
                <a:path w="432707" h="432707" extrusionOk="0">
                  <a:moveTo>
                    <a:pt x="185084" y="0"/>
                  </a:moveTo>
                  <a:lnTo>
                    <a:pt x="247624" y="0"/>
                  </a:lnTo>
                  <a:cubicBezTo>
                    <a:pt x="250253" y="0"/>
                    <a:pt x="252554" y="798"/>
                    <a:pt x="254525" y="2394"/>
                  </a:cubicBezTo>
                  <a:cubicBezTo>
                    <a:pt x="256498" y="3991"/>
                    <a:pt x="257578" y="6010"/>
                    <a:pt x="257765" y="8451"/>
                  </a:cubicBezTo>
                  <a:lnTo>
                    <a:pt x="265653" y="60286"/>
                  </a:lnTo>
                  <a:cubicBezTo>
                    <a:pt x="274855" y="63291"/>
                    <a:pt x="283306" y="66765"/>
                    <a:pt x="291006" y="70709"/>
                  </a:cubicBezTo>
                  <a:lnTo>
                    <a:pt x="331010" y="40566"/>
                  </a:lnTo>
                  <a:cubicBezTo>
                    <a:pt x="332700" y="38876"/>
                    <a:pt x="334953" y="38031"/>
                    <a:pt x="337771" y="38031"/>
                  </a:cubicBezTo>
                  <a:cubicBezTo>
                    <a:pt x="340212" y="38031"/>
                    <a:pt x="342560" y="38970"/>
                    <a:pt x="344814" y="40848"/>
                  </a:cubicBezTo>
                  <a:cubicBezTo>
                    <a:pt x="369041" y="63197"/>
                    <a:pt x="384535" y="79161"/>
                    <a:pt x="391295" y="88739"/>
                  </a:cubicBezTo>
                  <a:cubicBezTo>
                    <a:pt x="392610" y="90241"/>
                    <a:pt x="393268" y="92307"/>
                    <a:pt x="393268" y="94936"/>
                  </a:cubicBezTo>
                  <a:cubicBezTo>
                    <a:pt x="393268" y="97190"/>
                    <a:pt x="392516" y="99350"/>
                    <a:pt x="391014" y="101416"/>
                  </a:cubicBezTo>
                  <a:cubicBezTo>
                    <a:pt x="388197" y="105360"/>
                    <a:pt x="383408" y="111604"/>
                    <a:pt x="376647" y="120149"/>
                  </a:cubicBezTo>
                  <a:cubicBezTo>
                    <a:pt x="369885" y="128695"/>
                    <a:pt x="364815" y="135315"/>
                    <a:pt x="361434" y="140010"/>
                  </a:cubicBezTo>
                  <a:cubicBezTo>
                    <a:pt x="366317" y="149400"/>
                    <a:pt x="370168" y="158603"/>
                    <a:pt x="372985" y="167618"/>
                  </a:cubicBezTo>
                  <a:lnTo>
                    <a:pt x="424537" y="175506"/>
                  </a:lnTo>
                  <a:cubicBezTo>
                    <a:pt x="426979" y="175881"/>
                    <a:pt x="428951" y="177055"/>
                    <a:pt x="430453" y="179027"/>
                  </a:cubicBezTo>
                  <a:cubicBezTo>
                    <a:pt x="431956" y="180999"/>
                    <a:pt x="432707" y="183206"/>
                    <a:pt x="432707" y="185647"/>
                  </a:cubicBezTo>
                  <a:lnTo>
                    <a:pt x="432707" y="248187"/>
                  </a:lnTo>
                  <a:cubicBezTo>
                    <a:pt x="432707" y="250440"/>
                    <a:pt x="431956" y="252600"/>
                    <a:pt x="430453" y="254666"/>
                  </a:cubicBezTo>
                  <a:cubicBezTo>
                    <a:pt x="428951" y="256732"/>
                    <a:pt x="427072" y="257953"/>
                    <a:pt x="424819" y="258328"/>
                  </a:cubicBezTo>
                  <a:lnTo>
                    <a:pt x="372703" y="266216"/>
                  </a:lnTo>
                  <a:cubicBezTo>
                    <a:pt x="369134" y="276358"/>
                    <a:pt x="365472" y="284903"/>
                    <a:pt x="361716" y="291852"/>
                  </a:cubicBezTo>
                  <a:cubicBezTo>
                    <a:pt x="368289" y="301242"/>
                    <a:pt x="378337" y="314201"/>
                    <a:pt x="391859" y="330728"/>
                  </a:cubicBezTo>
                  <a:cubicBezTo>
                    <a:pt x="393737" y="332982"/>
                    <a:pt x="394676" y="335329"/>
                    <a:pt x="394676" y="337771"/>
                  </a:cubicBezTo>
                  <a:cubicBezTo>
                    <a:pt x="394676" y="340212"/>
                    <a:pt x="393832" y="342372"/>
                    <a:pt x="392140" y="344250"/>
                  </a:cubicBezTo>
                  <a:cubicBezTo>
                    <a:pt x="387070" y="351199"/>
                    <a:pt x="377773" y="361340"/>
                    <a:pt x="364251" y="374675"/>
                  </a:cubicBezTo>
                  <a:cubicBezTo>
                    <a:pt x="350729" y="388009"/>
                    <a:pt x="341903" y="394676"/>
                    <a:pt x="337771" y="394676"/>
                  </a:cubicBezTo>
                  <a:cubicBezTo>
                    <a:pt x="335517" y="394676"/>
                    <a:pt x="333075" y="393831"/>
                    <a:pt x="330446" y="392141"/>
                  </a:cubicBezTo>
                  <a:lnTo>
                    <a:pt x="291570" y="361716"/>
                  </a:lnTo>
                  <a:cubicBezTo>
                    <a:pt x="283306" y="366036"/>
                    <a:pt x="274762" y="369604"/>
                    <a:pt x="265934" y="372421"/>
                  </a:cubicBezTo>
                  <a:cubicBezTo>
                    <a:pt x="262929" y="397963"/>
                    <a:pt x="260206" y="415429"/>
                    <a:pt x="257765" y="424819"/>
                  </a:cubicBezTo>
                  <a:cubicBezTo>
                    <a:pt x="256450" y="430078"/>
                    <a:pt x="253070" y="432707"/>
                    <a:pt x="247624" y="432707"/>
                  </a:cubicBezTo>
                  <a:lnTo>
                    <a:pt x="185084" y="432707"/>
                  </a:lnTo>
                  <a:cubicBezTo>
                    <a:pt x="182454" y="432707"/>
                    <a:pt x="180153" y="431909"/>
                    <a:pt x="178182" y="430313"/>
                  </a:cubicBezTo>
                  <a:cubicBezTo>
                    <a:pt x="176210" y="428716"/>
                    <a:pt x="175130" y="426697"/>
                    <a:pt x="174942" y="424256"/>
                  </a:cubicBezTo>
                  <a:lnTo>
                    <a:pt x="167054" y="372421"/>
                  </a:lnTo>
                  <a:cubicBezTo>
                    <a:pt x="157852" y="369416"/>
                    <a:pt x="149401" y="365942"/>
                    <a:pt x="141700" y="361998"/>
                  </a:cubicBezTo>
                  <a:lnTo>
                    <a:pt x="101979" y="392141"/>
                  </a:lnTo>
                  <a:cubicBezTo>
                    <a:pt x="100101" y="393831"/>
                    <a:pt x="97753" y="394676"/>
                    <a:pt x="94936" y="394676"/>
                  </a:cubicBezTo>
                  <a:cubicBezTo>
                    <a:pt x="92307" y="394676"/>
                    <a:pt x="89959" y="393643"/>
                    <a:pt x="87893" y="391577"/>
                  </a:cubicBezTo>
                  <a:cubicBezTo>
                    <a:pt x="64230" y="370167"/>
                    <a:pt x="48735" y="354392"/>
                    <a:pt x="41411" y="344250"/>
                  </a:cubicBezTo>
                  <a:cubicBezTo>
                    <a:pt x="40097" y="342372"/>
                    <a:pt x="39439" y="340212"/>
                    <a:pt x="39439" y="337771"/>
                  </a:cubicBezTo>
                  <a:cubicBezTo>
                    <a:pt x="39439" y="335517"/>
                    <a:pt x="40191" y="333357"/>
                    <a:pt x="41694" y="331291"/>
                  </a:cubicBezTo>
                  <a:cubicBezTo>
                    <a:pt x="44510" y="327347"/>
                    <a:pt x="49299" y="321103"/>
                    <a:pt x="56060" y="312558"/>
                  </a:cubicBezTo>
                  <a:cubicBezTo>
                    <a:pt x="62821" y="304012"/>
                    <a:pt x="67892" y="297392"/>
                    <a:pt x="71273" y="292697"/>
                  </a:cubicBezTo>
                  <a:cubicBezTo>
                    <a:pt x="66202" y="283307"/>
                    <a:pt x="62352" y="274010"/>
                    <a:pt x="59723" y="264808"/>
                  </a:cubicBezTo>
                  <a:lnTo>
                    <a:pt x="8169" y="257202"/>
                  </a:lnTo>
                  <a:cubicBezTo>
                    <a:pt x="5728" y="256826"/>
                    <a:pt x="3756" y="255652"/>
                    <a:pt x="2254" y="253680"/>
                  </a:cubicBezTo>
                  <a:cubicBezTo>
                    <a:pt x="751" y="251708"/>
                    <a:pt x="0" y="249501"/>
                    <a:pt x="0" y="247060"/>
                  </a:cubicBezTo>
                  <a:lnTo>
                    <a:pt x="0" y="184520"/>
                  </a:lnTo>
                  <a:cubicBezTo>
                    <a:pt x="0" y="182267"/>
                    <a:pt x="751" y="180107"/>
                    <a:pt x="2254" y="178041"/>
                  </a:cubicBezTo>
                  <a:cubicBezTo>
                    <a:pt x="3756" y="175975"/>
                    <a:pt x="5540" y="174754"/>
                    <a:pt x="7606" y="174379"/>
                  </a:cubicBezTo>
                  <a:lnTo>
                    <a:pt x="60004" y="166491"/>
                  </a:lnTo>
                  <a:cubicBezTo>
                    <a:pt x="62633" y="157852"/>
                    <a:pt x="66295" y="149213"/>
                    <a:pt x="70991" y="140573"/>
                  </a:cubicBezTo>
                  <a:cubicBezTo>
                    <a:pt x="63478" y="129868"/>
                    <a:pt x="53431" y="116910"/>
                    <a:pt x="40848" y="101697"/>
                  </a:cubicBezTo>
                  <a:cubicBezTo>
                    <a:pt x="38970" y="99444"/>
                    <a:pt x="38030" y="97190"/>
                    <a:pt x="38030" y="94936"/>
                  </a:cubicBezTo>
                  <a:cubicBezTo>
                    <a:pt x="38030" y="93058"/>
                    <a:pt x="38876" y="90898"/>
                    <a:pt x="40567" y="88457"/>
                  </a:cubicBezTo>
                  <a:cubicBezTo>
                    <a:pt x="45449" y="81696"/>
                    <a:pt x="54699" y="71601"/>
                    <a:pt x="68314" y="58173"/>
                  </a:cubicBezTo>
                  <a:cubicBezTo>
                    <a:pt x="81931" y="44745"/>
                    <a:pt x="90805" y="38031"/>
                    <a:pt x="94936" y="38031"/>
                  </a:cubicBezTo>
                  <a:cubicBezTo>
                    <a:pt x="97377" y="38031"/>
                    <a:pt x="99819" y="38970"/>
                    <a:pt x="102260" y="40848"/>
                  </a:cubicBezTo>
                  <a:lnTo>
                    <a:pt x="141137" y="70991"/>
                  </a:lnTo>
                  <a:cubicBezTo>
                    <a:pt x="149401" y="66671"/>
                    <a:pt x="157945" y="63103"/>
                    <a:pt x="166773" y="60286"/>
                  </a:cubicBezTo>
                  <a:cubicBezTo>
                    <a:pt x="169777" y="34744"/>
                    <a:pt x="172501" y="17278"/>
                    <a:pt x="174942" y="7888"/>
                  </a:cubicBezTo>
                  <a:cubicBezTo>
                    <a:pt x="176257" y="2629"/>
                    <a:pt x="179637" y="0"/>
                    <a:pt x="185084" y="0"/>
                  </a:cubicBezTo>
                  <a:close/>
                  <a:moveTo>
                    <a:pt x="216354" y="144236"/>
                  </a:moveTo>
                  <a:cubicBezTo>
                    <a:pt x="196446" y="144236"/>
                    <a:pt x="179449" y="151278"/>
                    <a:pt x="165364" y="165364"/>
                  </a:cubicBezTo>
                  <a:cubicBezTo>
                    <a:pt x="151278" y="179449"/>
                    <a:pt x="144235" y="196446"/>
                    <a:pt x="144235" y="216354"/>
                  </a:cubicBezTo>
                  <a:cubicBezTo>
                    <a:pt x="144235" y="236261"/>
                    <a:pt x="151278" y="253258"/>
                    <a:pt x="165364" y="267343"/>
                  </a:cubicBezTo>
                  <a:cubicBezTo>
                    <a:pt x="179449" y="281429"/>
                    <a:pt x="196446" y="288471"/>
                    <a:pt x="216354" y="288471"/>
                  </a:cubicBezTo>
                  <a:cubicBezTo>
                    <a:pt x="236261" y="288471"/>
                    <a:pt x="253258" y="281429"/>
                    <a:pt x="267343" y="267343"/>
                  </a:cubicBezTo>
                  <a:cubicBezTo>
                    <a:pt x="281429" y="253258"/>
                    <a:pt x="288471" y="236261"/>
                    <a:pt x="288471" y="216354"/>
                  </a:cubicBezTo>
                  <a:cubicBezTo>
                    <a:pt x="288471" y="196446"/>
                    <a:pt x="281429" y="179449"/>
                    <a:pt x="267343" y="165364"/>
                  </a:cubicBezTo>
                  <a:cubicBezTo>
                    <a:pt x="253258" y="151278"/>
                    <a:pt x="236261" y="144236"/>
                    <a:pt x="216354" y="144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 rot="-4231540">
              <a:off x="4375454" y="3484866"/>
              <a:ext cx="421509" cy="444941"/>
            </a:xfrm>
            <a:custGeom>
              <a:avLst/>
              <a:gdLst/>
              <a:ahLst/>
              <a:cxnLst/>
              <a:rect l="l" t="t" r="r" b="b"/>
              <a:pathLst>
                <a:path w="432707" h="432707" extrusionOk="0">
                  <a:moveTo>
                    <a:pt x="185084" y="0"/>
                  </a:moveTo>
                  <a:lnTo>
                    <a:pt x="247624" y="0"/>
                  </a:lnTo>
                  <a:cubicBezTo>
                    <a:pt x="250253" y="0"/>
                    <a:pt x="252554" y="798"/>
                    <a:pt x="254525" y="2394"/>
                  </a:cubicBezTo>
                  <a:cubicBezTo>
                    <a:pt x="256498" y="3991"/>
                    <a:pt x="257578" y="6010"/>
                    <a:pt x="257765" y="8451"/>
                  </a:cubicBezTo>
                  <a:lnTo>
                    <a:pt x="265653" y="60286"/>
                  </a:lnTo>
                  <a:cubicBezTo>
                    <a:pt x="274855" y="63291"/>
                    <a:pt x="283306" y="66765"/>
                    <a:pt x="291006" y="70709"/>
                  </a:cubicBezTo>
                  <a:lnTo>
                    <a:pt x="331010" y="40566"/>
                  </a:lnTo>
                  <a:cubicBezTo>
                    <a:pt x="332700" y="38876"/>
                    <a:pt x="334953" y="38031"/>
                    <a:pt x="337771" y="38031"/>
                  </a:cubicBezTo>
                  <a:cubicBezTo>
                    <a:pt x="340212" y="38031"/>
                    <a:pt x="342560" y="38970"/>
                    <a:pt x="344814" y="40848"/>
                  </a:cubicBezTo>
                  <a:cubicBezTo>
                    <a:pt x="369041" y="63197"/>
                    <a:pt x="384535" y="79161"/>
                    <a:pt x="391295" y="88739"/>
                  </a:cubicBezTo>
                  <a:cubicBezTo>
                    <a:pt x="392610" y="90241"/>
                    <a:pt x="393268" y="92307"/>
                    <a:pt x="393268" y="94936"/>
                  </a:cubicBezTo>
                  <a:cubicBezTo>
                    <a:pt x="393268" y="97190"/>
                    <a:pt x="392516" y="99350"/>
                    <a:pt x="391014" y="101416"/>
                  </a:cubicBezTo>
                  <a:cubicBezTo>
                    <a:pt x="388197" y="105360"/>
                    <a:pt x="383408" y="111604"/>
                    <a:pt x="376647" y="120149"/>
                  </a:cubicBezTo>
                  <a:cubicBezTo>
                    <a:pt x="369885" y="128695"/>
                    <a:pt x="364815" y="135315"/>
                    <a:pt x="361434" y="140010"/>
                  </a:cubicBezTo>
                  <a:cubicBezTo>
                    <a:pt x="366317" y="149400"/>
                    <a:pt x="370168" y="158603"/>
                    <a:pt x="372985" y="167618"/>
                  </a:cubicBezTo>
                  <a:lnTo>
                    <a:pt x="424537" y="175506"/>
                  </a:lnTo>
                  <a:cubicBezTo>
                    <a:pt x="426979" y="175881"/>
                    <a:pt x="428951" y="177055"/>
                    <a:pt x="430453" y="179027"/>
                  </a:cubicBezTo>
                  <a:cubicBezTo>
                    <a:pt x="431956" y="180999"/>
                    <a:pt x="432707" y="183206"/>
                    <a:pt x="432707" y="185647"/>
                  </a:cubicBezTo>
                  <a:lnTo>
                    <a:pt x="432707" y="248187"/>
                  </a:lnTo>
                  <a:cubicBezTo>
                    <a:pt x="432707" y="250440"/>
                    <a:pt x="431956" y="252600"/>
                    <a:pt x="430453" y="254666"/>
                  </a:cubicBezTo>
                  <a:cubicBezTo>
                    <a:pt x="428951" y="256732"/>
                    <a:pt x="427072" y="257953"/>
                    <a:pt x="424819" y="258328"/>
                  </a:cubicBezTo>
                  <a:lnTo>
                    <a:pt x="372703" y="266216"/>
                  </a:lnTo>
                  <a:cubicBezTo>
                    <a:pt x="369134" y="276358"/>
                    <a:pt x="365472" y="284903"/>
                    <a:pt x="361716" y="291852"/>
                  </a:cubicBezTo>
                  <a:cubicBezTo>
                    <a:pt x="368289" y="301242"/>
                    <a:pt x="378337" y="314201"/>
                    <a:pt x="391859" y="330728"/>
                  </a:cubicBezTo>
                  <a:cubicBezTo>
                    <a:pt x="393737" y="332982"/>
                    <a:pt x="394676" y="335329"/>
                    <a:pt x="394676" y="337771"/>
                  </a:cubicBezTo>
                  <a:cubicBezTo>
                    <a:pt x="394676" y="340212"/>
                    <a:pt x="393832" y="342372"/>
                    <a:pt x="392140" y="344250"/>
                  </a:cubicBezTo>
                  <a:cubicBezTo>
                    <a:pt x="387070" y="351199"/>
                    <a:pt x="377773" y="361340"/>
                    <a:pt x="364251" y="374675"/>
                  </a:cubicBezTo>
                  <a:cubicBezTo>
                    <a:pt x="350729" y="388009"/>
                    <a:pt x="341903" y="394676"/>
                    <a:pt x="337771" y="394676"/>
                  </a:cubicBezTo>
                  <a:cubicBezTo>
                    <a:pt x="335517" y="394676"/>
                    <a:pt x="333075" y="393831"/>
                    <a:pt x="330446" y="392141"/>
                  </a:cubicBezTo>
                  <a:lnTo>
                    <a:pt x="291570" y="361716"/>
                  </a:lnTo>
                  <a:cubicBezTo>
                    <a:pt x="283306" y="366036"/>
                    <a:pt x="274762" y="369604"/>
                    <a:pt x="265934" y="372421"/>
                  </a:cubicBezTo>
                  <a:cubicBezTo>
                    <a:pt x="262929" y="397963"/>
                    <a:pt x="260206" y="415429"/>
                    <a:pt x="257765" y="424819"/>
                  </a:cubicBezTo>
                  <a:cubicBezTo>
                    <a:pt x="256450" y="430078"/>
                    <a:pt x="253070" y="432707"/>
                    <a:pt x="247624" y="432707"/>
                  </a:cubicBezTo>
                  <a:lnTo>
                    <a:pt x="185084" y="432707"/>
                  </a:lnTo>
                  <a:cubicBezTo>
                    <a:pt x="182454" y="432707"/>
                    <a:pt x="180153" y="431909"/>
                    <a:pt x="178182" y="430313"/>
                  </a:cubicBezTo>
                  <a:cubicBezTo>
                    <a:pt x="176210" y="428716"/>
                    <a:pt x="175130" y="426697"/>
                    <a:pt x="174942" y="424256"/>
                  </a:cubicBezTo>
                  <a:lnTo>
                    <a:pt x="167054" y="372421"/>
                  </a:lnTo>
                  <a:cubicBezTo>
                    <a:pt x="157852" y="369416"/>
                    <a:pt x="149401" y="365942"/>
                    <a:pt x="141700" y="361998"/>
                  </a:cubicBezTo>
                  <a:lnTo>
                    <a:pt x="101979" y="392141"/>
                  </a:lnTo>
                  <a:cubicBezTo>
                    <a:pt x="100101" y="393831"/>
                    <a:pt x="97753" y="394676"/>
                    <a:pt x="94936" y="394676"/>
                  </a:cubicBezTo>
                  <a:cubicBezTo>
                    <a:pt x="92307" y="394676"/>
                    <a:pt x="89959" y="393643"/>
                    <a:pt x="87893" y="391577"/>
                  </a:cubicBezTo>
                  <a:cubicBezTo>
                    <a:pt x="64230" y="370167"/>
                    <a:pt x="48735" y="354392"/>
                    <a:pt x="41411" y="344250"/>
                  </a:cubicBezTo>
                  <a:cubicBezTo>
                    <a:pt x="40097" y="342372"/>
                    <a:pt x="39439" y="340212"/>
                    <a:pt x="39439" y="337771"/>
                  </a:cubicBezTo>
                  <a:cubicBezTo>
                    <a:pt x="39439" y="335517"/>
                    <a:pt x="40191" y="333357"/>
                    <a:pt x="41694" y="331291"/>
                  </a:cubicBezTo>
                  <a:cubicBezTo>
                    <a:pt x="44510" y="327347"/>
                    <a:pt x="49299" y="321103"/>
                    <a:pt x="56060" y="312558"/>
                  </a:cubicBezTo>
                  <a:cubicBezTo>
                    <a:pt x="62821" y="304012"/>
                    <a:pt x="67892" y="297392"/>
                    <a:pt x="71273" y="292697"/>
                  </a:cubicBezTo>
                  <a:cubicBezTo>
                    <a:pt x="66202" y="283307"/>
                    <a:pt x="62352" y="274010"/>
                    <a:pt x="59723" y="264808"/>
                  </a:cubicBezTo>
                  <a:lnTo>
                    <a:pt x="8169" y="257202"/>
                  </a:lnTo>
                  <a:cubicBezTo>
                    <a:pt x="5728" y="256826"/>
                    <a:pt x="3756" y="255652"/>
                    <a:pt x="2254" y="253680"/>
                  </a:cubicBezTo>
                  <a:cubicBezTo>
                    <a:pt x="751" y="251708"/>
                    <a:pt x="0" y="249501"/>
                    <a:pt x="0" y="247060"/>
                  </a:cubicBezTo>
                  <a:lnTo>
                    <a:pt x="0" y="184520"/>
                  </a:lnTo>
                  <a:cubicBezTo>
                    <a:pt x="0" y="182267"/>
                    <a:pt x="751" y="180107"/>
                    <a:pt x="2254" y="178041"/>
                  </a:cubicBezTo>
                  <a:cubicBezTo>
                    <a:pt x="3756" y="175975"/>
                    <a:pt x="5540" y="174754"/>
                    <a:pt x="7606" y="174379"/>
                  </a:cubicBezTo>
                  <a:lnTo>
                    <a:pt x="60004" y="166491"/>
                  </a:lnTo>
                  <a:cubicBezTo>
                    <a:pt x="62633" y="157852"/>
                    <a:pt x="66295" y="149213"/>
                    <a:pt x="70991" y="140573"/>
                  </a:cubicBezTo>
                  <a:cubicBezTo>
                    <a:pt x="63478" y="129868"/>
                    <a:pt x="53431" y="116910"/>
                    <a:pt x="40848" y="101697"/>
                  </a:cubicBezTo>
                  <a:cubicBezTo>
                    <a:pt x="38970" y="99444"/>
                    <a:pt x="38030" y="97190"/>
                    <a:pt x="38030" y="94936"/>
                  </a:cubicBezTo>
                  <a:cubicBezTo>
                    <a:pt x="38030" y="93058"/>
                    <a:pt x="38876" y="90898"/>
                    <a:pt x="40567" y="88457"/>
                  </a:cubicBezTo>
                  <a:cubicBezTo>
                    <a:pt x="45449" y="81696"/>
                    <a:pt x="54699" y="71601"/>
                    <a:pt x="68314" y="58173"/>
                  </a:cubicBezTo>
                  <a:cubicBezTo>
                    <a:pt x="81931" y="44745"/>
                    <a:pt x="90805" y="38031"/>
                    <a:pt x="94936" y="38031"/>
                  </a:cubicBezTo>
                  <a:cubicBezTo>
                    <a:pt x="97377" y="38031"/>
                    <a:pt x="99819" y="38970"/>
                    <a:pt x="102260" y="40848"/>
                  </a:cubicBezTo>
                  <a:lnTo>
                    <a:pt x="141137" y="70991"/>
                  </a:lnTo>
                  <a:cubicBezTo>
                    <a:pt x="149401" y="66671"/>
                    <a:pt x="157945" y="63103"/>
                    <a:pt x="166773" y="60286"/>
                  </a:cubicBezTo>
                  <a:cubicBezTo>
                    <a:pt x="169777" y="34744"/>
                    <a:pt x="172501" y="17278"/>
                    <a:pt x="174942" y="7888"/>
                  </a:cubicBezTo>
                  <a:cubicBezTo>
                    <a:pt x="176257" y="2629"/>
                    <a:pt x="179637" y="0"/>
                    <a:pt x="185084" y="0"/>
                  </a:cubicBezTo>
                  <a:close/>
                  <a:moveTo>
                    <a:pt x="216354" y="144236"/>
                  </a:moveTo>
                  <a:cubicBezTo>
                    <a:pt x="196446" y="144236"/>
                    <a:pt x="179449" y="151278"/>
                    <a:pt x="165364" y="165364"/>
                  </a:cubicBezTo>
                  <a:cubicBezTo>
                    <a:pt x="151278" y="179449"/>
                    <a:pt x="144235" y="196446"/>
                    <a:pt x="144235" y="216354"/>
                  </a:cubicBezTo>
                  <a:cubicBezTo>
                    <a:pt x="144235" y="236261"/>
                    <a:pt x="151278" y="253258"/>
                    <a:pt x="165364" y="267343"/>
                  </a:cubicBezTo>
                  <a:cubicBezTo>
                    <a:pt x="179449" y="281429"/>
                    <a:pt x="196446" y="288471"/>
                    <a:pt x="216354" y="288471"/>
                  </a:cubicBezTo>
                  <a:cubicBezTo>
                    <a:pt x="236261" y="288471"/>
                    <a:pt x="253258" y="281429"/>
                    <a:pt x="267343" y="267343"/>
                  </a:cubicBezTo>
                  <a:cubicBezTo>
                    <a:pt x="281429" y="253258"/>
                    <a:pt x="288471" y="236261"/>
                    <a:pt x="288471" y="216354"/>
                  </a:cubicBezTo>
                  <a:cubicBezTo>
                    <a:pt x="288471" y="196446"/>
                    <a:pt x="281429" y="179449"/>
                    <a:pt x="267343" y="165364"/>
                  </a:cubicBezTo>
                  <a:cubicBezTo>
                    <a:pt x="253258" y="151278"/>
                    <a:pt x="236261" y="144236"/>
                    <a:pt x="216354" y="144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8"/>
          <p:cNvGrpSpPr/>
          <p:nvPr/>
        </p:nvGrpSpPr>
        <p:grpSpPr>
          <a:xfrm>
            <a:off x="8366997" y="2471728"/>
            <a:ext cx="3563746" cy="1292038"/>
            <a:chOff x="350992" y="2805925"/>
            <a:chExt cx="2960317" cy="1104549"/>
          </a:xfrm>
        </p:grpSpPr>
        <p:sp>
          <p:nvSpPr>
            <p:cNvPr id="448" name="Google Shape;448;p28"/>
            <p:cNvSpPr txBox="1"/>
            <p:nvPr/>
          </p:nvSpPr>
          <p:spPr>
            <a:xfrm>
              <a:off x="350992" y="2805925"/>
              <a:ext cx="2937088" cy="447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Static Classification</a:t>
              </a:r>
              <a:endParaRPr sz="28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9" name="Google Shape;449;p28"/>
            <p:cNvSpPr txBox="1"/>
            <p:nvPr/>
          </p:nvSpPr>
          <p:spPr>
            <a:xfrm>
              <a:off x="382016" y="3094818"/>
              <a:ext cx="2929293" cy="815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Python code can be written in order to identify specific URLs that cannot be loaded using the headless browser (</a:t>
              </a:r>
              <a:r>
                <a:rPr lang="en-US" sz="1400" dirty="0" err="1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eg.</a:t>
              </a:r>
              <a:r>
                <a:rPr lang="en-US" sz="1400" dirty="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: Exploit kits).</a:t>
              </a:r>
              <a:endParaRPr dirty="0"/>
            </a:p>
          </p:txBody>
        </p:sp>
      </p:grpSp>
      <p:grpSp>
        <p:nvGrpSpPr>
          <p:cNvPr id="450" name="Google Shape;450;p28"/>
          <p:cNvGrpSpPr/>
          <p:nvPr/>
        </p:nvGrpSpPr>
        <p:grpSpPr>
          <a:xfrm>
            <a:off x="358200" y="3923707"/>
            <a:ext cx="2885739" cy="1353459"/>
            <a:chOff x="350992" y="2754829"/>
            <a:chExt cx="2939856" cy="1157058"/>
          </a:xfrm>
        </p:grpSpPr>
        <p:sp>
          <p:nvSpPr>
            <p:cNvPr id="451" name="Google Shape;451;p28"/>
            <p:cNvSpPr txBox="1"/>
            <p:nvPr/>
          </p:nvSpPr>
          <p:spPr>
            <a:xfrm>
              <a:off x="350992" y="2754829"/>
              <a:ext cx="2937088" cy="447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Naive Bayes</a:t>
              </a:r>
              <a:endParaRPr/>
            </a:p>
          </p:txBody>
        </p:sp>
        <p:sp>
          <p:nvSpPr>
            <p:cNvPr id="452" name="Google Shape;452;p28"/>
            <p:cNvSpPr txBox="1"/>
            <p:nvPr/>
          </p:nvSpPr>
          <p:spPr>
            <a:xfrm>
              <a:off x="361554" y="3096231"/>
              <a:ext cx="2929294" cy="815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Naive Bayes classifier uses specific features extracted from the requests and responses that the headless browser makes </a:t>
              </a:r>
              <a:endParaRPr/>
            </a:p>
          </p:txBody>
        </p:sp>
      </p:grpSp>
      <p:grpSp>
        <p:nvGrpSpPr>
          <p:cNvPr id="453" name="Google Shape;453;p28"/>
          <p:cNvGrpSpPr/>
          <p:nvPr/>
        </p:nvGrpSpPr>
        <p:grpSpPr>
          <a:xfrm>
            <a:off x="8730235" y="4311932"/>
            <a:ext cx="2579592" cy="932163"/>
            <a:chOff x="350992" y="2805925"/>
            <a:chExt cx="2937089" cy="796895"/>
          </a:xfrm>
        </p:grpSpPr>
        <p:sp>
          <p:nvSpPr>
            <p:cNvPr id="454" name="Google Shape;454;p28"/>
            <p:cNvSpPr txBox="1"/>
            <p:nvPr/>
          </p:nvSpPr>
          <p:spPr>
            <a:xfrm>
              <a:off x="350992" y="2805925"/>
              <a:ext cx="2937087" cy="447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Bad Reputation</a:t>
              </a:r>
              <a:endParaRPr/>
            </a:p>
          </p:txBody>
        </p:sp>
        <p:sp>
          <p:nvSpPr>
            <p:cNvPr id="455" name="Google Shape;455;p28"/>
            <p:cNvSpPr txBox="1"/>
            <p:nvPr/>
          </p:nvSpPr>
          <p:spPr>
            <a:xfrm>
              <a:off x="358788" y="3155525"/>
              <a:ext cx="2929293" cy="447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Can classify URLs based on Bad Reputation</a:t>
              </a:r>
              <a:endParaRPr/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7871171" y="5842948"/>
            <a:ext cx="3016200" cy="971891"/>
            <a:chOff x="-188041" y="2805924"/>
            <a:chExt cx="4001555" cy="830859"/>
          </a:xfrm>
        </p:grpSpPr>
        <p:sp>
          <p:nvSpPr>
            <p:cNvPr id="457" name="Google Shape;457;p28"/>
            <p:cNvSpPr txBox="1"/>
            <p:nvPr/>
          </p:nvSpPr>
          <p:spPr>
            <a:xfrm>
              <a:off x="-188041" y="2805924"/>
              <a:ext cx="4001555" cy="447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Good Reputation</a:t>
              </a:r>
              <a:endParaRPr/>
            </a:p>
          </p:txBody>
        </p:sp>
        <p:sp>
          <p:nvSpPr>
            <p:cNvPr id="458" name="Google Shape;458;p28"/>
            <p:cNvSpPr txBox="1"/>
            <p:nvPr/>
          </p:nvSpPr>
          <p:spPr>
            <a:xfrm>
              <a:off x="-158945" y="3189488"/>
              <a:ext cx="2929293" cy="447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Can classify URLs based on known good domains</a:t>
              </a:r>
              <a:endParaRPr/>
            </a:p>
          </p:txBody>
        </p:sp>
      </p:grpSp>
      <p:grpSp>
        <p:nvGrpSpPr>
          <p:cNvPr id="459" name="Google Shape;459;p28"/>
          <p:cNvGrpSpPr/>
          <p:nvPr/>
        </p:nvGrpSpPr>
        <p:grpSpPr>
          <a:xfrm>
            <a:off x="916361" y="2006227"/>
            <a:ext cx="3086020" cy="1017287"/>
            <a:chOff x="350992" y="2805926"/>
            <a:chExt cx="2939856" cy="869664"/>
          </a:xfrm>
        </p:grpSpPr>
        <p:sp>
          <p:nvSpPr>
            <p:cNvPr id="460" name="Google Shape;460;p28"/>
            <p:cNvSpPr txBox="1"/>
            <p:nvPr/>
          </p:nvSpPr>
          <p:spPr>
            <a:xfrm>
              <a:off x="350992" y="2805926"/>
              <a:ext cx="2937088" cy="447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Yara Rules</a:t>
              </a:r>
              <a:endParaRPr/>
            </a:p>
          </p:txBody>
        </p:sp>
        <p:sp>
          <p:nvSpPr>
            <p:cNvPr id="461" name="Google Shape;461;p28"/>
            <p:cNvSpPr txBox="1"/>
            <p:nvPr/>
          </p:nvSpPr>
          <p:spPr>
            <a:xfrm>
              <a:off x="361555" y="3228297"/>
              <a:ext cx="2929293" cy="447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Yara rules can be used to classify URLs if Yara risk &gt;= 100</a:t>
              </a:r>
              <a:endParaRPr/>
            </a:p>
          </p:txBody>
        </p:sp>
      </p:grpSp>
      <p:grpSp>
        <p:nvGrpSpPr>
          <p:cNvPr id="462" name="Google Shape;462;p28"/>
          <p:cNvGrpSpPr/>
          <p:nvPr/>
        </p:nvGrpSpPr>
        <p:grpSpPr>
          <a:xfrm>
            <a:off x="223025" y="5470673"/>
            <a:ext cx="3995369" cy="1447958"/>
            <a:chOff x="350992" y="2742690"/>
            <a:chExt cx="2937088" cy="756206"/>
          </a:xfrm>
        </p:grpSpPr>
        <p:sp>
          <p:nvSpPr>
            <p:cNvPr id="463" name="Google Shape;463;p28"/>
            <p:cNvSpPr txBox="1"/>
            <p:nvPr/>
          </p:nvSpPr>
          <p:spPr>
            <a:xfrm>
              <a:off x="350992" y="2742690"/>
              <a:ext cx="2937088" cy="433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RF, KNN, Euclidean,  ScreenShot</a:t>
              </a:r>
              <a:endParaRPr/>
            </a:p>
          </p:txBody>
        </p:sp>
        <p:sp>
          <p:nvSpPr>
            <p:cNvPr id="464" name="Google Shape;464;p28"/>
            <p:cNvSpPr txBox="1"/>
            <p:nvPr/>
          </p:nvSpPr>
          <p:spPr>
            <a:xfrm>
              <a:off x="354890" y="3113124"/>
              <a:ext cx="2929293" cy="38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ML classification is performed using the following algorithms RandomForest, K-Nearest Neighbors, Euclidean &amp; Screenshot</a:t>
              </a:r>
              <a:endParaRPr/>
            </a:p>
          </p:txBody>
        </p:sp>
      </p:grpSp>
      <p:sp>
        <p:nvSpPr>
          <p:cNvPr id="465" name="Google Shape;465;p28"/>
          <p:cNvSpPr txBox="1"/>
          <p:nvPr/>
        </p:nvSpPr>
        <p:spPr>
          <a:xfrm>
            <a:off x="115930" y="97523"/>
            <a:ext cx="46839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Pescatore in a nutshell..</a:t>
            </a:r>
            <a:endParaRPr/>
          </a:p>
        </p:txBody>
      </p:sp>
      <p:pic>
        <p:nvPicPr>
          <p:cNvPr id="466" name="Google Shape;46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29"/>
          <p:cNvPicPr preferRelativeResize="0"/>
          <p:nvPr/>
        </p:nvPicPr>
        <p:blipFill rotWithShape="1">
          <a:blip r:embed="rId3">
            <a:alphaModFix/>
          </a:blip>
          <a:srcRect b="5414"/>
          <a:stretch/>
        </p:blipFill>
        <p:spPr>
          <a:xfrm>
            <a:off x="4515784" y="1503427"/>
            <a:ext cx="6510452" cy="2819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29"/>
          <p:cNvCxnSpPr/>
          <p:nvPr/>
        </p:nvCxnSpPr>
        <p:spPr>
          <a:xfrm rot="10800000" flipH="1">
            <a:off x="3831619" y="1465496"/>
            <a:ext cx="8107620" cy="2573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4" name="Google Shape;474;p29"/>
          <p:cNvCxnSpPr/>
          <p:nvPr/>
        </p:nvCxnSpPr>
        <p:spPr>
          <a:xfrm>
            <a:off x="128763" y="2431308"/>
            <a:ext cx="284389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5" name="Google Shape;475;p29"/>
          <p:cNvSpPr txBox="1"/>
          <p:nvPr/>
        </p:nvSpPr>
        <p:spPr>
          <a:xfrm>
            <a:off x="1058225" y="916217"/>
            <a:ext cx="2475284" cy="8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NUMBER OF SUSPICIOUS PROCESSED  URLs PER MONTH</a:t>
            </a:r>
            <a:endParaRPr sz="1867" b="1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6" name="Google Shape;476;p29"/>
          <p:cNvSpPr txBox="1"/>
          <p:nvPr/>
        </p:nvSpPr>
        <p:spPr>
          <a:xfrm>
            <a:off x="1039332" y="1930084"/>
            <a:ext cx="2122152" cy="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~ 17,000</a:t>
            </a:r>
            <a:endParaRPr sz="3600" b="1" dirty="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7" name="Google Shape;477;p29"/>
          <p:cNvSpPr txBox="1"/>
          <p:nvPr/>
        </p:nvSpPr>
        <p:spPr>
          <a:xfrm>
            <a:off x="1058225" y="4356059"/>
            <a:ext cx="2475284" cy="57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YEARLY CLOUD PROVIDER COST</a:t>
            </a:r>
            <a:endParaRPr/>
          </a:p>
        </p:txBody>
      </p:sp>
      <p:sp>
        <p:nvSpPr>
          <p:cNvPr id="478" name="Google Shape;478;p29"/>
          <p:cNvSpPr txBox="1"/>
          <p:nvPr/>
        </p:nvSpPr>
        <p:spPr>
          <a:xfrm>
            <a:off x="1039332" y="4820843"/>
            <a:ext cx="2028005" cy="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$4,000</a:t>
            </a:r>
            <a:endParaRPr/>
          </a:p>
        </p:txBody>
      </p:sp>
      <p:sp>
        <p:nvSpPr>
          <p:cNvPr id="479" name="Google Shape;479;p29"/>
          <p:cNvSpPr txBox="1"/>
          <p:nvPr/>
        </p:nvSpPr>
        <p:spPr>
          <a:xfrm>
            <a:off x="1058225" y="5850834"/>
            <a:ext cx="1463727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 CUT</a:t>
            </a:r>
            <a:endParaRPr/>
          </a:p>
        </p:txBody>
      </p:sp>
      <p:sp>
        <p:nvSpPr>
          <p:cNvPr id="480" name="Google Shape;480;p29"/>
          <p:cNvSpPr txBox="1"/>
          <p:nvPr/>
        </p:nvSpPr>
        <p:spPr>
          <a:xfrm>
            <a:off x="1016609" y="6164282"/>
            <a:ext cx="2050728" cy="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$150k +</a:t>
            </a:r>
            <a:endParaRPr sz="4267" b="1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81" name="Google Shape;481;p29"/>
          <p:cNvCxnSpPr/>
          <p:nvPr/>
        </p:nvCxnSpPr>
        <p:spPr>
          <a:xfrm>
            <a:off x="223446" y="5585661"/>
            <a:ext cx="284389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2" name="Google Shape;482;p29"/>
          <p:cNvGrpSpPr/>
          <p:nvPr/>
        </p:nvGrpSpPr>
        <p:grpSpPr>
          <a:xfrm>
            <a:off x="181256" y="4317906"/>
            <a:ext cx="708973" cy="708973"/>
            <a:chOff x="135942" y="3238429"/>
            <a:chExt cx="531730" cy="531730"/>
          </a:xfrm>
        </p:grpSpPr>
        <p:sp>
          <p:nvSpPr>
            <p:cNvPr id="483" name="Google Shape;483;p29"/>
            <p:cNvSpPr/>
            <p:nvPr/>
          </p:nvSpPr>
          <p:spPr>
            <a:xfrm>
              <a:off x="135942" y="3238429"/>
              <a:ext cx="531730" cy="5317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84" name="Google Shape;484;p29"/>
            <p:cNvGrpSpPr/>
            <p:nvPr/>
          </p:nvGrpSpPr>
          <p:grpSpPr>
            <a:xfrm>
              <a:off x="286027" y="3387443"/>
              <a:ext cx="224070" cy="226840"/>
              <a:chOff x="1000126" y="663575"/>
              <a:chExt cx="5140325" cy="5203826"/>
            </a:xfrm>
          </p:grpSpPr>
          <p:sp>
            <p:nvSpPr>
              <p:cNvPr id="485" name="Google Shape;485;p29"/>
              <p:cNvSpPr/>
              <p:nvPr/>
            </p:nvSpPr>
            <p:spPr>
              <a:xfrm>
                <a:off x="5360988" y="1565275"/>
                <a:ext cx="166688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39" extrusionOk="0">
                    <a:moveTo>
                      <a:pt x="0" y="0"/>
                    </a:moveTo>
                    <a:lnTo>
                      <a:pt x="32" y="8"/>
                    </a:lnTo>
                    <a:lnTo>
                      <a:pt x="64" y="16"/>
                    </a:lnTo>
                    <a:lnTo>
                      <a:pt x="96" y="28"/>
                    </a:lnTo>
                    <a:lnTo>
                      <a:pt x="128" y="42"/>
                    </a:lnTo>
                    <a:lnTo>
                      <a:pt x="154" y="58"/>
                    </a:lnTo>
                    <a:lnTo>
                      <a:pt x="178" y="80"/>
                    </a:lnTo>
                    <a:lnTo>
                      <a:pt x="196" y="106"/>
                    </a:lnTo>
                    <a:lnTo>
                      <a:pt x="208" y="136"/>
                    </a:lnTo>
                    <a:lnTo>
                      <a:pt x="212" y="172"/>
                    </a:lnTo>
                    <a:lnTo>
                      <a:pt x="208" y="207"/>
                    </a:lnTo>
                    <a:lnTo>
                      <a:pt x="198" y="237"/>
                    </a:lnTo>
                    <a:lnTo>
                      <a:pt x="180" y="263"/>
                    </a:lnTo>
                    <a:lnTo>
                      <a:pt x="158" y="285"/>
                    </a:lnTo>
                    <a:lnTo>
                      <a:pt x="132" y="303"/>
                    </a:lnTo>
                    <a:lnTo>
                      <a:pt x="102" y="317"/>
                    </a:lnTo>
                    <a:lnTo>
                      <a:pt x="70" y="329"/>
                    </a:lnTo>
                    <a:lnTo>
                      <a:pt x="36" y="335"/>
                    </a:lnTo>
                    <a:lnTo>
                      <a:pt x="0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5126038" y="1127125"/>
                <a:ext cx="153988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307" extrusionOk="0">
                    <a:moveTo>
                      <a:pt x="194" y="0"/>
                    </a:moveTo>
                    <a:lnTo>
                      <a:pt x="194" y="307"/>
                    </a:lnTo>
                    <a:lnTo>
                      <a:pt x="142" y="295"/>
                    </a:lnTo>
                    <a:lnTo>
                      <a:pt x="100" y="279"/>
                    </a:lnTo>
                    <a:lnTo>
                      <a:pt x="64" y="259"/>
                    </a:lnTo>
                    <a:lnTo>
                      <a:pt x="36" y="237"/>
                    </a:lnTo>
                    <a:lnTo>
                      <a:pt x="16" y="211"/>
                    </a:lnTo>
                    <a:lnTo>
                      <a:pt x="4" y="179"/>
                    </a:lnTo>
                    <a:lnTo>
                      <a:pt x="0" y="146"/>
                    </a:lnTo>
                    <a:lnTo>
                      <a:pt x="6" y="114"/>
                    </a:lnTo>
                    <a:lnTo>
                      <a:pt x="18" y="86"/>
                    </a:lnTo>
                    <a:lnTo>
                      <a:pt x="40" y="58"/>
                    </a:lnTo>
                    <a:lnTo>
                      <a:pt x="68" y="36"/>
                    </a:lnTo>
                    <a:lnTo>
                      <a:pt x="104" y="18"/>
                    </a:lnTo>
                    <a:lnTo>
                      <a:pt x="146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4495801" y="663575"/>
                <a:ext cx="1644650" cy="1646238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073" extrusionOk="0">
                    <a:moveTo>
                      <a:pt x="1039" y="259"/>
                    </a:moveTo>
                    <a:lnTo>
                      <a:pt x="1019" y="265"/>
                    </a:lnTo>
                    <a:lnTo>
                      <a:pt x="1003" y="277"/>
                    </a:lnTo>
                    <a:lnTo>
                      <a:pt x="993" y="297"/>
                    </a:lnTo>
                    <a:lnTo>
                      <a:pt x="989" y="317"/>
                    </a:lnTo>
                    <a:lnTo>
                      <a:pt x="989" y="409"/>
                    </a:lnTo>
                    <a:lnTo>
                      <a:pt x="931" y="415"/>
                    </a:lnTo>
                    <a:lnTo>
                      <a:pt x="875" y="425"/>
                    </a:lnTo>
                    <a:lnTo>
                      <a:pt x="821" y="441"/>
                    </a:lnTo>
                    <a:lnTo>
                      <a:pt x="771" y="460"/>
                    </a:lnTo>
                    <a:lnTo>
                      <a:pt x="726" y="488"/>
                    </a:lnTo>
                    <a:lnTo>
                      <a:pt x="684" y="522"/>
                    </a:lnTo>
                    <a:lnTo>
                      <a:pt x="650" y="560"/>
                    </a:lnTo>
                    <a:lnTo>
                      <a:pt x="620" y="604"/>
                    </a:lnTo>
                    <a:lnTo>
                      <a:pt x="598" y="654"/>
                    </a:lnTo>
                    <a:lnTo>
                      <a:pt x="584" y="708"/>
                    </a:lnTo>
                    <a:lnTo>
                      <a:pt x="580" y="769"/>
                    </a:lnTo>
                    <a:lnTo>
                      <a:pt x="584" y="823"/>
                    </a:lnTo>
                    <a:lnTo>
                      <a:pt x="598" y="873"/>
                    </a:lnTo>
                    <a:lnTo>
                      <a:pt x="620" y="919"/>
                    </a:lnTo>
                    <a:lnTo>
                      <a:pt x="652" y="961"/>
                    </a:lnTo>
                    <a:lnTo>
                      <a:pt x="690" y="997"/>
                    </a:lnTo>
                    <a:lnTo>
                      <a:pt x="736" y="1029"/>
                    </a:lnTo>
                    <a:lnTo>
                      <a:pt x="787" y="1058"/>
                    </a:lnTo>
                    <a:lnTo>
                      <a:pt x="849" y="1080"/>
                    </a:lnTo>
                    <a:lnTo>
                      <a:pt x="915" y="1100"/>
                    </a:lnTo>
                    <a:lnTo>
                      <a:pt x="989" y="1116"/>
                    </a:lnTo>
                    <a:lnTo>
                      <a:pt x="989" y="1475"/>
                    </a:lnTo>
                    <a:lnTo>
                      <a:pt x="941" y="1471"/>
                    </a:lnTo>
                    <a:lnTo>
                      <a:pt x="901" y="1461"/>
                    </a:lnTo>
                    <a:lnTo>
                      <a:pt x="869" y="1447"/>
                    </a:lnTo>
                    <a:lnTo>
                      <a:pt x="845" y="1431"/>
                    </a:lnTo>
                    <a:lnTo>
                      <a:pt x="825" y="1413"/>
                    </a:lnTo>
                    <a:lnTo>
                      <a:pt x="811" y="1391"/>
                    </a:lnTo>
                    <a:lnTo>
                      <a:pt x="799" y="1369"/>
                    </a:lnTo>
                    <a:lnTo>
                      <a:pt x="789" y="1347"/>
                    </a:lnTo>
                    <a:lnTo>
                      <a:pt x="781" y="1324"/>
                    </a:lnTo>
                    <a:lnTo>
                      <a:pt x="773" y="1302"/>
                    </a:lnTo>
                    <a:lnTo>
                      <a:pt x="765" y="1282"/>
                    </a:lnTo>
                    <a:lnTo>
                      <a:pt x="754" y="1264"/>
                    </a:lnTo>
                    <a:lnTo>
                      <a:pt x="738" y="1248"/>
                    </a:lnTo>
                    <a:lnTo>
                      <a:pt x="718" y="1238"/>
                    </a:lnTo>
                    <a:lnTo>
                      <a:pt x="694" y="1230"/>
                    </a:lnTo>
                    <a:lnTo>
                      <a:pt x="662" y="1226"/>
                    </a:lnTo>
                    <a:lnTo>
                      <a:pt x="630" y="1230"/>
                    </a:lnTo>
                    <a:lnTo>
                      <a:pt x="604" y="1240"/>
                    </a:lnTo>
                    <a:lnTo>
                      <a:pt x="584" y="1256"/>
                    </a:lnTo>
                    <a:lnTo>
                      <a:pt x="568" y="1276"/>
                    </a:lnTo>
                    <a:lnTo>
                      <a:pt x="558" y="1304"/>
                    </a:lnTo>
                    <a:lnTo>
                      <a:pt x="554" y="1336"/>
                    </a:lnTo>
                    <a:lnTo>
                      <a:pt x="558" y="1373"/>
                    </a:lnTo>
                    <a:lnTo>
                      <a:pt x="570" y="1411"/>
                    </a:lnTo>
                    <a:lnTo>
                      <a:pt x="586" y="1449"/>
                    </a:lnTo>
                    <a:lnTo>
                      <a:pt x="612" y="1487"/>
                    </a:lnTo>
                    <a:lnTo>
                      <a:pt x="644" y="1523"/>
                    </a:lnTo>
                    <a:lnTo>
                      <a:pt x="684" y="1557"/>
                    </a:lnTo>
                    <a:lnTo>
                      <a:pt x="730" y="1587"/>
                    </a:lnTo>
                    <a:lnTo>
                      <a:pt x="783" y="1613"/>
                    </a:lnTo>
                    <a:lnTo>
                      <a:pt x="845" y="1631"/>
                    </a:lnTo>
                    <a:lnTo>
                      <a:pt x="913" y="1644"/>
                    </a:lnTo>
                    <a:lnTo>
                      <a:pt x="989" y="1650"/>
                    </a:lnTo>
                    <a:lnTo>
                      <a:pt x="989" y="1756"/>
                    </a:lnTo>
                    <a:lnTo>
                      <a:pt x="993" y="1778"/>
                    </a:lnTo>
                    <a:lnTo>
                      <a:pt x="1003" y="1796"/>
                    </a:lnTo>
                    <a:lnTo>
                      <a:pt x="1019" y="1810"/>
                    </a:lnTo>
                    <a:lnTo>
                      <a:pt x="1041" y="1816"/>
                    </a:lnTo>
                    <a:lnTo>
                      <a:pt x="1060" y="1810"/>
                    </a:lnTo>
                    <a:lnTo>
                      <a:pt x="1076" y="1796"/>
                    </a:lnTo>
                    <a:lnTo>
                      <a:pt x="1086" y="1778"/>
                    </a:lnTo>
                    <a:lnTo>
                      <a:pt x="1090" y="1756"/>
                    </a:lnTo>
                    <a:lnTo>
                      <a:pt x="1090" y="1650"/>
                    </a:lnTo>
                    <a:lnTo>
                      <a:pt x="1158" y="1644"/>
                    </a:lnTo>
                    <a:lnTo>
                      <a:pt x="1222" y="1633"/>
                    </a:lnTo>
                    <a:lnTo>
                      <a:pt x="1280" y="1615"/>
                    </a:lnTo>
                    <a:lnTo>
                      <a:pt x="1332" y="1593"/>
                    </a:lnTo>
                    <a:lnTo>
                      <a:pt x="1379" y="1565"/>
                    </a:lnTo>
                    <a:lnTo>
                      <a:pt x="1419" y="1533"/>
                    </a:lnTo>
                    <a:lnTo>
                      <a:pt x="1455" y="1495"/>
                    </a:lnTo>
                    <a:lnTo>
                      <a:pt x="1481" y="1451"/>
                    </a:lnTo>
                    <a:lnTo>
                      <a:pt x="1501" y="1403"/>
                    </a:lnTo>
                    <a:lnTo>
                      <a:pt x="1513" y="1349"/>
                    </a:lnTo>
                    <a:lnTo>
                      <a:pt x="1519" y="1290"/>
                    </a:lnTo>
                    <a:lnTo>
                      <a:pt x="1515" y="1232"/>
                    </a:lnTo>
                    <a:lnTo>
                      <a:pt x="1505" y="1180"/>
                    </a:lnTo>
                    <a:lnTo>
                      <a:pt x="1489" y="1136"/>
                    </a:lnTo>
                    <a:lnTo>
                      <a:pt x="1467" y="1096"/>
                    </a:lnTo>
                    <a:lnTo>
                      <a:pt x="1439" y="1062"/>
                    </a:lnTo>
                    <a:lnTo>
                      <a:pt x="1407" y="1033"/>
                    </a:lnTo>
                    <a:lnTo>
                      <a:pt x="1371" y="1007"/>
                    </a:lnTo>
                    <a:lnTo>
                      <a:pt x="1332" y="985"/>
                    </a:lnTo>
                    <a:lnTo>
                      <a:pt x="1288" y="965"/>
                    </a:lnTo>
                    <a:lnTo>
                      <a:pt x="1242" y="949"/>
                    </a:lnTo>
                    <a:lnTo>
                      <a:pt x="1194" y="935"/>
                    </a:lnTo>
                    <a:lnTo>
                      <a:pt x="1142" y="921"/>
                    </a:lnTo>
                    <a:lnTo>
                      <a:pt x="1090" y="909"/>
                    </a:lnTo>
                    <a:lnTo>
                      <a:pt x="1090" y="584"/>
                    </a:lnTo>
                    <a:lnTo>
                      <a:pt x="1134" y="588"/>
                    </a:lnTo>
                    <a:lnTo>
                      <a:pt x="1172" y="600"/>
                    </a:lnTo>
                    <a:lnTo>
                      <a:pt x="1202" y="614"/>
                    </a:lnTo>
                    <a:lnTo>
                      <a:pt x="1228" y="634"/>
                    </a:lnTo>
                    <a:lnTo>
                      <a:pt x="1252" y="656"/>
                    </a:lnTo>
                    <a:lnTo>
                      <a:pt x="1270" y="680"/>
                    </a:lnTo>
                    <a:lnTo>
                      <a:pt x="1288" y="702"/>
                    </a:lnTo>
                    <a:lnTo>
                      <a:pt x="1306" y="724"/>
                    </a:lnTo>
                    <a:lnTo>
                      <a:pt x="1324" y="742"/>
                    </a:lnTo>
                    <a:lnTo>
                      <a:pt x="1343" y="757"/>
                    </a:lnTo>
                    <a:lnTo>
                      <a:pt x="1365" y="767"/>
                    </a:lnTo>
                    <a:lnTo>
                      <a:pt x="1391" y="771"/>
                    </a:lnTo>
                    <a:lnTo>
                      <a:pt x="1419" y="767"/>
                    </a:lnTo>
                    <a:lnTo>
                      <a:pt x="1445" y="757"/>
                    </a:lnTo>
                    <a:lnTo>
                      <a:pt x="1467" y="743"/>
                    </a:lnTo>
                    <a:lnTo>
                      <a:pt x="1485" y="722"/>
                    </a:lnTo>
                    <a:lnTo>
                      <a:pt x="1495" y="696"/>
                    </a:lnTo>
                    <a:lnTo>
                      <a:pt x="1499" y="664"/>
                    </a:lnTo>
                    <a:lnTo>
                      <a:pt x="1493" y="624"/>
                    </a:lnTo>
                    <a:lnTo>
                      <a:pt x="1479" y="588"/>
                    </a:lnTo>
                    <a:lnTo>
                      <a:pt x="1455" y="554"/>
                    </a:lnTo>
                    <a:lnTo>
                      <a:pt x="1423" y="524"/>
                    </a:lnTo>
                    <a:lnTo>
                      <a:pt x="1385" y="498"/>
                    </a:lnTo>
                    <a:lnTo>
                      <a:pt x="1345" y="474"/>
                    </a:lnTo>
                    <a:lnTo>
                      <a:pt x="1302" y="456"/>
                    </a:lnTo>
                    <a:lnTo>
                      <a:pt x="1256" y="439"/>
                    </a:lnTo>
                    <a:lnTo>
                      <a:pt x="1212" y="427"/>
                    </a:lnTo>
                    <a:lnTo>
                      <a:pt x="1168" y="417"/>
                    </a:lnTo>
                    <a:lnTo>
                      <a:pt x="1126" y="413"/>
                    </a:lnTo>
                    <a:lnTo>
                      <a:pt x="1090" y="409"/>
                    </a:lnTo>
                    <a:lnTo>
                      <a:pt x="1090" y="317"/>
                    </a:lnTo>
                    <a:lnTo>
                      <a:pt x="1086" y="297"/>
                    </a:lnTo>
                    <a:lnTo>
                      <a:pt x="1076" y="277"/>
                    </a:lnTo>
                    <a:lnTo>
                      <a:pt x="1060" y="265"/>
                    </a:lnTo>
                    <a:lnTo>
                      <a:pt x="1039" y="259"/>
                    </a:lnTo>
                    <a:close/>
                    <a:moveTo>
                      <a:pt x="1037" y="0"/>
                    </a:moveTo>
                    <a:lnTo>
                      <a:pt x="1148" y="6"/>
                    </a:lnTo>
                    <a:lnTo>
                      <a:pt x="1258" y="24"/>
                    </a:lnTo>
                    <a:lnTo>
                      <a:pt x="1363" y="54"/>
                    </a:lnTo>
                    <a:lnTo>
                      <a:pt x="1465" y="94"/>
                    </a:lnTo>
                    <a:lnTo>
                      <a:pt x="1559" y="142"/>
                    </a:lnTo>
                    <a:lnTo>
                      <a:pt x="1648" y="201"/>
                    </a:lnTo>
                    <a:lnTo>
                      <a:pt x="1730" y="267"/>
                    </a:lnTo>
                    <a:lnTo>
                      <a:pt x="1806" y="343"/>
                    </a:lnTo>
                    <a:lnTo>
                      <a:pt x="1874" y="425"/>
                    </a:lnTo>
                    <a:lnTo>
                      <a:pt x="1932" y="514"/>
                    </a:lnTo>
                    <a:lnTo>
                      <a:pt x="1981" y="610"/>
                    </a:lnTo>
                    <a:lnTo>
                      <a:pt x="2019" y="710"/>
                    </a:lnTo>
                    <a:lnTo>
                      <a:pt x="2049" y="815"/>
                    </a:lnTo>
                    <a:lnTo>
                      <a:pt x="2067" y="925"/>
                    </a:lnTo>
                    <a:lnTo>
                      <a:pt x="2073" y="1037"/>
                    </a:lnTo>
                    <a:lnTo>
                      <a:pt x="2067" y="1150"/>
                    </a:lnTo>
                    <a:lnTo>
                      <a:pt x="2049" y="1260"/>
                    </a:lnTo>
                    <a:lnTo>
                      <a:pt x="2021" y="1365"/>
                    </a:lnTo>
                    <a:lnTo>
                      <a:pt x="1981" y="1465"/>
                    </a:lnTo>
                    <a:lnTo>
                      <a:pt x="1932" y="1561"/>
                    </a:lnTo>
                    <a:lnTo>
                      <a:pt x="1874" y="1648"/>
                    </a:lnTo>
                    <a:lnTo>
                      <a:pt x="1806" y="1732"/>
                    </a:lnTo>
                    <a:lnTo>
                      <a:pt x="1730" y="1806"/>
                    </a:lnTo>
                    <a:lnTo>
                      <a:pt x="1648" y="1874"/>
                    </a:lnTo>
                    <a:lnTo>
                      <a:pt x="1559" y="1932"/>
                    </a:lnTo>
                    <a:lnTo>
                      <a:pt x="1465" y="1981"/>
                    </a:lnTo>
                    <a:lnTo>
                      <a:pt x="1363" y="2021"/>
                    </a:lnTo>
                    <a:lnTo>
                      <a:pt x="1258" y="2049"/>
                    </a:lnTo>
                    <a:lnTo>
                      <a:pt x="1148" y="2067"/>
                    </a:lnTo>
                    <a:lnTo>
                      <a:pt x="1037" y="2073"/>
                    </a:lnTo>
                    <a:lnTo>
                      <a:pt x="923" y="2067"/>
                    </a:lnTo>
                    <a:lnTo>
                      <a:pt x="813" y="2049"/>
                    </a:lnTo>
                    <a:lnTo>
                      <a:pt x="710" y="2021"/>
                    </a:lnTo>
                    <a:lnTo>
                      <a:pt x="608" y="1981"/>
                    </a:lnTo>
                    <a:lnTo>
                      <a:pt x="512" y="1932"/>
                    </a:lnTo>
                    <a:lnTo>
                      <a:pt x="425" y="1874"/>
                    </a:lnTo>
                    <a:lnTo>
                      <a:pt x="341" y="1806"/>
                    </a:lnTo>
                    <a:lnTo>
                      <a:pt x="267" y="1732"/>
                    </a:lnTo>
                    <a:lnTo>
                      <a:pt x="199" y="1648"/>
                    </a:lnTo>
                    <a:lnTo>
                      <a:pt x="142" y="1561"/>
                    </a:lnTo>
                    <a:lnTo>
                      <a:pt x="92" y="1465"/>
                    </a:lnTo>
                    <a:lnTo>
                      <a:pt x="52" y="1365"/>
                    </a:lnTo>
                    <a:lnTo>
                      <a:pt x="24" y="1260"/>
                    </a:lnTo>
                    <a:lnTo>
                      <a:pt x="6" y="1150"/>
                    </a:lnTo>
                    <a:lnTo>
                      <a:pt x="0" y="1037"/>
                    </a:lnTo>
                    <a:lnTo>
                      <a:pt x="6" y="925"/>
                    </a:lnTo>
                    <a:lnTo>
                      <a:pt x="24" y="815"/>
                    </a:lnTo>
                    <a:lnTo>
                      <a:pt x="52" y="710"/>
                    </a:lnTo>
                    <a:lnTo>
                      <a:pt x="92" y="610"/>
                    </a:lnTo>
                    <a:lnTo>
                      <a:pt x="142" y="514"/>
                    </a:lnTo>
                    <a:lnTo>
                      <a:pt x="199" y="425"/>
                    </a:lnTo>
                    <a:lnTo>
                      <a:pt x="267" y="343"/>
                    </a:lnTo>
                    <a:lnTo>
                      <a:pt x="341" y="267"/>
                    </a:lnTo>
                    <a:lnTo>
                      <a:pt x="425" y="201"/>
                    </a:lnTo>
                    <a:lnTo>
                      <a:pt x="512" y="142"/>
                    </a:lnTo>
                    <a:lnTo>
                      <a:pt x="608" y="94"/>
                    </a:lnTo>
                    <a:lnTo>
                      <a:pt x="710" y="54"/>
                    </a:lnTo>
                    <a:lnTo>
                      <a:pt x="813" y="24"/>
                    </a:lnTo>
                    <a:lnTo>
                      <a:pt x="923" y="6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1058863" y="4329113"/>
                <a:ext cx="1181100" cy="153828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937" extrusionOk="0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3"/>
                    </a:lnTo>
                    <a:lnTo>
                      <a:pt x="1357" y="51"/>
                    </a:lnTo>
                    <a:lnTo>
                      <a:pt x="1403" y="87"/>
                    </a:lnTo>
                    <a:lnTo>
                      <a:pt x="1439" y="131"/>
                    </a:lnTo>
                    <a:lnTo>
                      <a:pt x="1467" y="181"/>
                    </a:lnTo>
                    <a:lnTo>
                      <a:pt x="1483" y="239"/>
                    </a:lnTo>
                    <a:lnTo>
                      <a:pt x="1489" y="299"/>
                    </a:lnTo>
                    <a:lnTo>
                      <a:pt x="1489" y="1638"/>
                    </a:lnTo>
                    <a:lnTo>
                      <a:pt x="1483" y="1698"/>
                    </a:lnTo>
                    <a:lnTo>
                      <a:pt x="1465" y="1756"/>
                    </a:lnTo>
                    <a:lnTo>
                      <a:pt x="1439" y="1805"/>
                    </a:lnTo>
                    <a:lnTo>
                      <a:pt x="1401" y="1849"/>
                    </a:lnTo>
                    <a:lnTo>
                      <a:pt x="1357" y="1885"/>
                    </a:lnTo>
                    <a:lnTo>
                      <a:pt x="1307" y="1913"/>
                    </a:lnTo>
                    <a:lnTo>
                      <a:pt x="1252" y="1931"/>
                    </a:lnTo>
                    <a:lnTo>
                      <a:pt x="1192" y="1937"/>
                    </a:lnTo>
                    <a:lnTo>
                      <a:pt x="297" y="1937"/>
                    </a:lnTo>
                    <a:lnTo>
                      <a:pt x="237" y="1931"/>
                    </a:lnTo>
                    <a:lnTo>
                      <a:pt x="181" y="1913"/>
                    </a:lnTo>
                    <a:lnTo>
                      <a:pt x="131" y="1885"/>
                    </a:lnTo>
                    <a:lnTo>
                      <a:pt x="87" y="1849"/>
                    </a:lnTo>
                    <a:lnTo>
                      <a:pt x="50" y="1805"/>
                    </a:lnTo>
                    <a:lnTo>
                      <a:pt x="24" y="1756"/>
                    </a:lnTo>
                    <a:lnTo>
                      <a:pt x="6" y="1698"/>
                    </a:lnTo>
                    <a:lnTo>
                      <a:pt x="0" y="1638"/>
                    </a:lnTo>
                    <a:lnTo>
                      <a:pt x="0" y="299"/>
                    </a:lnTo>
                    <a:lnTo>
                      <a:pt x="6" y="239"/>
                    </a:lnTo>
                    <a:lnTo>
                      <a:pt x="24" y="181"/>
                    </a:lnTo>
                    <a:lnTo>
                      <a:pt x="50" y="131"/>
                    </a:lnTo>
                    <a:lnTo>
                      <a:pt x="87" y="87"/>
                    </a:lnTo>
                    <a:lnTo>
                      <a:pt x="131" y="51"/>
                    </a:lnTo>
                    <a:lnTo>
                      <a:pt x="181" y="23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2892426" y="3502025"/>
                <a:ext cx="1181100" cy="236537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980" extrusionOk="0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4"/>
                    </a:lnTo>
                    <a:lnTo>
                      <a:pt x="1357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3" y="237"/>
                    </a:lnTo>
                    <a:lnTo>
                      <a:pt x="1489" y="297"/>
                    </a:lnTo>
                    <a:lnTo>
                      <a:pt x="1489" y="2681"/>
                    </a:lnTo>
                    <a:lnTo>
                      <a:pt x="1483" y="2743"/>
                    </a:lnTo>
                    <a:lnTo>
                      <a:pt x="1467" y="2799"/>
                    </a:lnTo>
                    <a:lnTo>
                      <a:pt x="1439" y="2848"/>
                    </a:lnTo>
                    <a:lnTo>
                      <a:pt x="1403" y="2892"/>
                    </a:lnTo>
                    <a:lnTo>
                      <a:pt x="1357" y="2928"/>
                    </a:lnTo>
                    <a:lnTo>
                      <a:pt x="1307" y="2956"/>
                    </a:lnTo>
                    <a:lnTo>
                      <a:pt x="1252" y="2974"/>
                    </a:lnTo>
                    <a:lnTo>
                      <a:pt x="1192" y="2980"/>
                    </a:lnTo>
                    <a:lnTo>
                      <a:pt x="297" y="2980"/>
                    </a:lnTo>
                    <a:lnTo>
                      <a:pt x="237" y="2974"/>
                    </a:lnTo>
                    <a:lnTo>
                      <a:pt x="181" y="2956"/>
                    </a:lnTo>
                    <a:lnTo>
                      <a:pt x="131" y="2928"/>
                    </a:lnTo>
                    <a:lnTo>
                      <a:pt x="88" y="2892"/>
                    </a:lnTo>
                    <a:lnTo>
                      <a:pt x="50" y="2848"/>
                    </a:lnTo>
                    <a:lnTo>
                      <a:pt x="24" y="2799"/>
                    </a:lnTo>
                    <a:lnTo>
                      <a:pt x="6" y="2743"/>
                    </a:lnTo>
                    <a:lnTo>
                      <a:pt x="0" y="2681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0" y="132"/>
                    </a:lnTo>
                    <a:lnTo>
                      <a:pt x="88" y="88"/>
                    </a:lnTo>
                    <a:lnTo>
                      <a:pt x="131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4725988" y="2555875"/>
                <a:ext cx="1184275" cy="3311525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4172" extrusionOk="0">
                    <a:moveTo>
                      <a:pt x="299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8" y="24"/>
                    </a:lnTo>
                    <a:lnTo>
                      <a:pt x="1359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5" y="237"/>
                    </a:lnTo>
                    <a:lnTo>
                      <a:pt x="1491" y="299"/>
                    </a:lnTo>
                    <a:lnTo>
                      <a:pt x="1491" y="3873"/>
                    </a:lnTo>
                    <a:lnTo>
                      <a:pt x="1483" y="3933"/>
                    </a:lnTo>
                    <a:lnTo>
                      <a:pt x="1467" y="3991"/>
                    </a:lnTo>
                    <a:lnTo>
                      <a:pt x="1439" y="4040"/>
                    </a:lnTo>
                    <a:lnTo>
                      <a:pt x="1403" y="4084"/>
                    </a:lnTo>
                    <a:lnTo>
                      <a:pt x="1359" y="4120"/>
                    </a:lnTo>
                    <a:lnTo>
                      <a:pt x="1308" y="4148"/>
                    </a:lnTo>
                    <a:lnTo>
                      <a:pt x="1252" y="4166"/>
                    </a:lnTo>
                    <a:lnTo>
                      <a:pt x="1192" y="4172"/>
                    </a:lnTo>
                    <a:lnTo>
                      <a:pt x="299" y="4172"/>
                    </a:lnTo>
                    <a:lnTo>
                      <a:pt x="237" y="4166"/>
                    </a:lnTo>
                    <a:lnTo>
                      <a:pt x="181" y="4148"/>
                    </a:lnTo>
                    <a:lnTo>
                      <a:pt x="132" y="4120"/>
                    </a:lnTo>
                    <a:lnTo>
                      <a:pt x="88" y="4084"/>
                    </a:lnTo>
                    <a:lnTo>
                      <a:pt x="52" y="4040"/>
                    </a:lnTo>
                    <a:lnTo>
                      <a:pt x="24" y="3991"/>
                    </a:lnTo>
                    <a:lnTo>
                      <a:pt x="6" y="3933"/>
                    </a:lnTo>
                    <a:lnTo>
                      <a:pt x="0" y="3873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2" y="132"/>
                    </a:lnTo>
                    <a:lnTo>
                      <a:pt x="88" y="88"/>
                    </a:lnTo>
                    <a:lnTo>
                      <a:pt x="132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1000126" y="1754188"/>
                <a:ext cx="3348038" cy="1984375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2500" extrusionOk="0">
                    <a:moveTo>
                      <a:pt x="3325" y="0"/>
                    </a:moveTo>
                    <a:lnTo>
                      <a:pt x="3359" y="2"/>
                    </a:lnTo>
                    <a:lnTo>
                      <a:pt x="4100" y="158"/>
                    </a:lnTo>
                    <a:lnTo>
                      <a:pt x="4130" y="168"/>
                    </a:lnTo>
                    <a:lnTo>
                      <a:pt x="4158" y="184"/>
                    </a:lnTo>
                    <a:lnTo>
                      <a:pt x="4182" y="206"/>
                    </a:lnTo>
                    <a:lnTo>
                      <a:pt x="4200" y="234"/>
                    </a:lnTo>
                    <a:lnTo>
                      <a:pt x="4214" y="264"/>
                    </a:lnTo>
                    <a:lnTo>
                      <a:pt x="4218" y="295"/>
                    </a:lnTo>
                    <a:lnTo>
                      <a:pt x="4216" y="327"/>
                    </a:lnTo>
                    <a:lnTo>
                      <a:pt x="4208" y="359"/>
                    </a:lnTo>
                    <a:lnTo>
                      <a:pt x="3921" y="1059"/>
                    </a:lnTo>
                    <a:lnTo>
                      <a:pt x="3905" y="1089"/>
                    </a:lnTo>
                    <a:lnTo>
                      <a:pt x="3883" y="1115"/>
                    </a:lnTo>
                    <a:lnTo>
                      <a:pt x="3855" y="1133"/>
                    </a:lnTo>
                    <a:lnTo>
                      <a:pt x="3825" y="1147"/>
                    </a:lnTo>
                    <a:lnTo>
                      <a:pt x="3791" y="1153"/>
                    </a:lnTo>
                    <a:lnTo>
                      <a:pt x="3783" y="1153"/>
                    </a:lnTo>
                    <a:lnTo>
                      <a:pt x="3751" y="1149"/>
                    </a:lnTo>
                    <a:lnTo>
                      <a:pt x="3721" y="1139"/>
                    </a:lnTo>
                    <a:lnTo>
                      <a:pt x="3693" y="1123"/>
                    </a:lnTo>
                    <a:lnTo>
                      <a:pt x="3670" y="1101"/>
                    </a:lnTo>
                    <a:lnTo>
                      <a:pt x="3652" y="1073"/>
                    </a:lnTo>
                    <a:lnTo>
                      <a:pt x="3502" y="790"/>
                    </a:lnTo>
                    <a:lnTo>
                      <a:pt x="217" y="2484"/>
                    </a:lnTo>
                    <a:lnTo>
                      <a:pt x="183" y="2496"/>
                    </a:lnTo>
                    <a:lnTo>
                      <a:pt x="149" y="2500"/>
                    </a:lnTo>
                    <a:lnTo>
                      <a:pt x="118" y="2498"/>
                    </a:lnTo>
                    <a:lnTo>
                      <a:pt x="88" y="2486"/>
                    </a:lnTo>
                    <a:lnTo>
                      <a:pt x="60" y="2470"/>
                    </a:lnTo>
                    <a:lnTo>
                      <a:pt x="36" y="2448"/>
                    </a:lnTo>
                    <a:lnTo>
                      <a:pt x="16" y="2420"/>
                    </a:lnTo>
                    <a:lnTo>
                      <a:pt x="4" y="2388"/>
                    </a:lnTo>
                    <a:lnTo>
                      <a:pt x="0" y="2355"/>
                    </a:lnTo>
                    <a:lnTo>
                      <a:pt x="4" y="2323"/>
                    </a:lnTo>
                    <a:lnTo>
                      <a:pt x="14" y="2291"/>
                    </a:lnTo>
                    <a:lnTo>
                      <a:pt x="30" y="2263"/>
                    </a:lnTo>
                    <a:lnTo>
                      <a:pt x="52" y="2239"/>
                    </a:lnTo>
                    <a:lnTo>
                      <a:pt x="82" y="2219"/>
                    </a:lnTo>
                    <a:lnTo>
                      <a:pt x="3361" y="527"/>
                    </a:lnTo>
                    <a:lnTo>
                      <a:pt x="3197" y="220"/>
                    </a:lnTo>
                    <a:lnTo>
                      <a:pt x="3185" y="188"/>
                    </a:lnTo>
                    <a:lnTo>
                      <a:pt x="3179" y="154"/>
                    </a:lnTo>
                    <a:lnTo>
                      <a:pt x="3183" y="120"/>
                    </a:lnTo>
                    <a:lnTo>
                      <a:pt x="3193" y="88"/>
                    </a:lnTo>
                    <a:lnTo>
                      <a:pt x="3209" y="60"/>
                    </a:lnTo>
                    <a:lnTo>
                      <a:pt x="3233" y="34"/>
                    </a:lnTo>
                    <a:lnTo>
                      <a:pt x="3261" y="16"/>
                    </a:lnTo>
                    <a:lnTo>
                      <a:pt x="3293" y="4"/>
                    </a:lnTo>
                    <a:lnTo>
                      <a:pt x="33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492" name="Google Shape;492;p29"/>
          <p:cNvGrpSpPr/>
          <p:nvPr/>
        </p:nvGrpSpPr>
        <p:grpSpPr>
          <a:xfrm>
            <a:off x="128762" y="5858288"/>
            <a:ext cx="708973" cy="708973"/>
            <a:chOff x="96571" y="4393716"/>
            <a:chExt cx="531730" cy="531730"/>
          </a:xfrm>
        </p:grpSpPr>
        <p:sp>
          <p:nvSpPr>
            <p:cNvPr id="493" name="Google Shape;493;p29"/>
            <p:cNvSpPr/>
            <p:nvPr/>
          </p:nvSpPr>
          <p:spPr>
            <a:xfrm>
              <a:off x="96571" y="4393716"/>
              <a:ext cx="531730" cy="5317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94" name="Google Shape;494;p29"/>
            <p:cNvGrpSpPr/>
            <p:nvPr/>
          </p:nvGrpSpPr>
          <p:grpSpPr>
            <a:xfrm>
              <a:off x="258485" y="4484225"/>
              <a:ext cx="222124" cy="263164"/>
              <a:chOff x="9328088" y="2676737"/>
              <a:chExt cx="561490" cy="665231"/>
            </a:xfrm>
          </p:grpSpPr>
          <p:sp>
            <p:nvSpPr>
              <p:cNvPr id="495" name="Google Shape;495;p29"/>
              <p:cNvSpPr/>
              <p:nvPr/>
            </p:nvSpPr>
            <p:spPr>
              <a:xfrm flipH="1">
                <a:off x="9732523" y="3172463"/>
                <a:ext cx="130147" cy="16950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937" extrusionOk="0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3"/>
                    </a:lnTo>
                    <a:lnTo>
                      <a:pt x="1357" y="51"/>
                    </a:lnTo>
                    <a:lnTo>
                      <a:pt x="1403" y="87"/>
                    </a:lnTo>
                    <a:lnTo>
                      <a:pt x="1439" y="131"/>
                    </a:lnTo>
                    <a:lnTo>
                      <a:pt x="1467" y="181"/>
                    </a:lnTo>
                    <a:lnTo>
                      <a:pt x="1483" y="239"/>
                    </a:lnTo>
                    <a:lnTo>
                      <a:pt x="1489" y="299"/>
                    </a:lnTo>
                    <a:lnTo>
                      <a:pt x="1489" y="1638"/>
                    </a:lnTo>
                    <a:lnTo>
                      <a:pt x="1483" y="1698"/>
                    </a:lnTo>
                    <a:lnTo>
                      <a:pt x="1465" y="1756"/>
                    </a:lnTo>
                    <a:lnTo>
                      <a:pt x="1439" y="1805"/>
                    </a:lnTo>
                    <a:lnTo>
                      <a:pt x="1401" y="1849"/>
                    </a:lnTo>
                    <a:lnTo>
                      <a:pt x="1357" y="1885"/>
                    </a:lnTo>
                    <a:lnTo>
                      <a:pt x="1307" y="1913"/>
                    </a:lnTo>
                    <a:lnTo>
                      <a:pt x="1252" y="1931"/>
                    </a:lnTo>
                    <a:lnTo>
                      <a:pt x="1192" y="1937"/>
                    </a:lnTo>
                    <a:lnTo>
                      <a:pt x="297" y="1937"/>
                    </a:lnTo>
                    <a:lnTo>
                      <a:pt x="237" y="1931"/>
                    </a:lnTo>
                    <a:lnTo>
                      <a:pt x="181" y="1913"/>
                    </a:lnTo>
                    <a:lnTo>
                      <a:pt x="131" y="1885"/>
                    </a:lnTo>
                    <a:lnTo>
                      <a:pt x="87" y="1849"/>
                    </a:lnTo>
                    <a:lnTo>
                      <a:pt x="50" y="1805"/>
                    </a:lnTo>
                    <a:lnTo>
                      <a:pt x="24" y="1756"/>
                    </a:lnTo>
                    <a:lnTo>
                      <a:pt x="6" y="1698"/>
                    </a:lnTo>
                    <a:lnTo>
                      <a:pt x="0" y="1638"/>
                    </a:lnTo>
                    <a:lnTo>
                      <a:pt x="0" y="299"/>
                    </a:lnTo>
                    <a:lnTo>
                      <a:pt x="6" y="239"/>
                    </a:lnTo>
                    <a:lnTo>
                      <a:pt x="24" y="181"/>
                    </a:lnTo>
                    <a:lnTo>
                      <a:pt x="50" y="131"/>
                    </a:lnTo>
                    <a:lnTo>
                      <a:pt x="87" y="87"/>
                    </a:lnTo>
                    <a:lnTo>
                      <a:pt x="131" y="51"/>
                    </a:lnTo>
                    <a:lnTo>
                      <a:pt x="181" y="23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 flipH="1">
                <a:off x="9530480" y="3081325"/>
                <a:ext cx="130147" cy="26064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980" extrusionOk="0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4"/>
                    </a:lnTo>
                    <a:lnTo>
                      <a:pt x="1357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3" y="237"/>
                    </a:lnTo>
                    <a:lnTo>
                      <a:pt x="1489" y="297"/>
                    </a:lnTo>
                    <a:lnTo>
                      <a:pt x="1489" y="2681"/>
                    </a:lnTo>
                    <a:lnTo>
                      <a:pt x="1483" y="2743"/>
                    </a:lnTo>
                    <a:lnTo>
                      <a:pt x="1467" y="2799"/>
                    </a:lnTo>
                    <a:lnTo>
                      <a:pt x="1439" y="2848"/>
                    </a:lnTo>
                    <a:lnTo>
                      <a:pt x="1403" y="2892"/>
                    </a:lnTo>
                    <a:lnTo>
                      <a:pt x="1357" y="2928"/>
                    </a:lnTo>
                    <a:lnTo>
                      <a:pt x="1307" y="2956"/>
                    </a:lnTo>
                    <a:lnTo>
                      <a:pt x="1252" y="2974"/>
                    </a:lnTo>
                    <a:lnTo>
                      <a:pt x="1192" y="2980"/>
                    </a:lnTo>
                    <a:lnTo>
                      <a:pt x="297" y="2980"/>
                    </a:lnTo>
                    <a:lnTo>
                      <a:pt x="237" y="2974"/>
                    </a:lnTo>
                    <a:lnTo>
                      <a:pt x="181" y="2956"/>
                    </a:lnTo>
                    <a:lnTo>
                      <a:pt x="131" y="2928"/>
                    </a:lnTo>
                    <a:lnTo>
                      <a:pt x="88" y="2892"/>
                    </a:lnTo>
                    <a:lnTo>
                      <a:pt x="50" y="2848"/>
                    </a:lnTo>
                    <a:lnTo>
                      <a:pt x="24" y="2799"/>
                    </a:lnTo>
                    <a:lnTo>
                      <a:pt x="6" y="2743"/>
                    </a:lnTo>
                    <a:lnTo>
                      <a:pt x="0" y="2681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0" y="132"/>
                    </a:lnTo>
                    <a:lnTo>
                      <a:pt x="88" y="88"/>
                    </a:lnTo>
                    <a:lnTo>
                      <a:pt x="131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 flipH="1">
                <a:off x="9328088" y="2977068"/>
                <a:ext cx="130497" cy="36490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4172" extrusionOk="0">
                    <a:moveTo>
                      <a:pt x="299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8" y="24"/>
                    </a:lnTo>
                    <a:lnTo>
                      <a:pt x="1359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5" y="237"/>
                    </a:lnTo>
                    <a:lnTo>
                      <a:pt x="1491" y="299"/>
                    </a:lnTo>
                    <a:lnTo>
                      <a:pt x="1491" y="3873"/>
                    </a:lnTo>
                    <a:lnTo>
                      <a:pt x="1483" y="3933"/>
                    </a:lnTo>
                    <a:lnTo>
                      <a:pt x="1467" y="3991"/>
                    </a:lnTo>
                    <a:lnTo>
                      <a:pt x="1439" y="4040"/>
                    </a:lnTo>
                    <a:lnTo>
                      <a:pt x="1403" y="4084"/>
                    </a:lnTo>
                    <a:lnTo>
                      <a:pt x="1359" y="4120"/>
                    </a:lnTo>
                    <a:lnTo>
                      <a:pt x="1308" y="4148"/>
                    </a:lnTo>
                    <a:lnTo>
                      <a:pt x="1252" y="4166"/>
                    </a:lnTo>
                    <a:lnTo>
                      <a:pt x="1192" y="4172"/>
                    </a:lnTo>
                    <a:lnTo>
                      <a:pt x="299" y="4172"/>
                    </a:lnTo>
                    <a:lnTo>
                      <a:pt x="237" y="4166"/>
                    </a:lnTo>
                    <a:lnTo>
                      <a:pt x="181" y="4148"/>
                    </a:lnTo>
                    <a:lnTo>
                      <a:pt x="132" y="4120"/>
                    </a:lnTo>
                    <a:lnTo>
                      <a:pt x="88" y="4084"/>
                    </a:lnTo>
                    <a:lnTo>
                      <a:pt x="52" y="4040"/>
                    </a:lnTo>
                    <a:lnTo>
                      <a:pt x="24" y="3991"/>
                    </a:lnTo>
                    <a:lnTo>
                      <a:pt x="6" y="3933"/>
                    </a:lnTo>
                    <a:lnTo>
                      <a:pt x="0" y="3873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2" y="132"/>
                    </a:lnTo>
                    <a:lnTo>
                      <a:pt x="88" y="88"/>
                    </a:lnTo>
                    <a:lnTo>
                      <a:pt x="132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498" name="Google Shape;498;p29"/>
              <p:cNvGrpSpPr/>
              <p:nvPr/>
            </p:nvGrpSpPr>
            <p:grpSpPr>
              <a:xfrm>
                <a:off x="9708353" y="2952232"/>
                <a:ext cx="181226" cy="181400"/>
                <a:chOff x="9687916" y="2768554"/>
                <a:chExt cx="181226" cy="181400"/>
              </a:xfrm>
            </p:grpSpPr>
            <p:grpSp>
              <p:nvGrpSpPr>
                <p:cNvPr id="499" name="Google Shape;499;p29"/>
                <p:cNvGrpSpPr/>
                <p:nvPr/>
              </p:nvGrpSpPr>
              <p:grpSpPr>
                <a:xfrm>
                  <a:off x="9757363" y="2819633"/>
                  <a:ext cx="44257" cy="78018"/>
                  <a:chOff x="9757363" y="2819633"/>
                  <a:chExt cx="44257" cy="78018"/>
                </a:xfrm>
              </p:grpSpPr>
              <p:sp>
                <p:nvSpPr>
                  <p:cNvPr id="500" name="Google Shape;500;p29"/>
                  <p:cNvSpPr/>
                  <p:nvPr/>
                </p:nvSpPr>
                <p:spPr>
                  <a:xfrm>
                    <a:off x="9783252" y="2867913"/>
                    <a:ext cx="18368" cy="29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" h="339" extrusionOk="0">
                        <a:moveTo>
                          <a:pt x="0" y="0"/>
                        </a:moveTo>
                        <a:lnTo>
                          <a:pt x="32" y="8"/>
                        </a:lnTo>
                        <a:lnTo>
                          <a:pt x="64" y="16"/>
                        </a:lnTo>
                        <a:lnTo>
                          <a:pt x="96" y="28"/>
                        </a:lnTo>
                        <a:lnTo>
                          <a:pt x="128" y="42"/>
                        </a:lnTo>
                        <a:lnTo>
                          <a:pt x="154" y="58"/>
                        </a:lnTo>
                        <a:lnTo>
                          <a:pt x="178" y="80"/>
                        </a:lnTo>
                        <a:lnTo>
                          <a:pt x="196" y="106"/>
                        </a:lnTo>
                        <a:lnTo>
                          <a:pt x="208" y="136"/>
                        </a:lnTo>
                        <a:lnTo>
                          <a:pt x="212" y="172"/>
                        </a:lnTo>
                        <a:lnTo>
                          <a:pt x="208" y="207"/>
                        </a:lnTo>
                        <a:lnTo>
                          <a:pt x="198" y="237"/>
                        </a:lnTo>
                        <a:lnTo>
                          <a:pt x="180" y="263"/>
                        </a:lnTo>
                        <a:lnTo>
                          <a:pt x="158" y="285"/>
                        </a:lnTo>
                        <a:lnTo>
                          <a:pt x="132" y="303"/>
                        </a:lnTo>
                        <a:lnTo>
                          <a:pt x="102" y="317"/>
                        </a:lnTo>
                        <a:lnTo>
                          <a:pt x="70" y="329"/>
                        </a:lnTo>
                        <a:lnTo>
                          <a:pt x="36" y="335"/>
                        </a:lnTo>
                        <a:lnTo>
                          <a:pt x="0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60950" rIns="121900" bIns="609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01" name="Google Shape;501;p29"/>
                  <p:cNvSpPr/>
                  <p:nvPr/>
                </p:nvSpPr>
                <p:spPr>
                  <a:xfrm>
                    <a:off x="9757363" y="2819633"/>
                    <a:ext cx="16968" cy="269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" h="307" extrusionOk="0">
                        <a:moveTo>
                          <a:pt x="194" y="0"/>
                        </a:moveTo>
                        <a:lnTo>
                          <a:pt x="194" y="307"/>
                        </a:lnTo>
                        <a:lnTo>
                          <a:pt x="142" y="295"/>
                        </a:lnTo>
                        <a:lnTo>
                          <a:pt x="100" y="279"/>
                        </a:lnTo>
                        <a:lnTo>
                          <a:pt x="64" y="259"/>
                        </a:lnTo>
                        <a:lnTo>
                          <a:pt x="36" y="237"/>
                        </a:lnTo>
                        <a:lnTo>
                          <a:pt x="16" y="211"/>
                        </a:lnTo>
                        <a:lnTo>
                          <a:pt x="4" y="179"/>
                        </a:lnTo>
                        <a:lnTo>
                          <a:pt x="0" y="146"/>
                        </a:lnTo>
                        <a:lnTo>
                          <a:pt x="6" y="114"/>
                        </a:lnTo>
                        <a:lnTo>
                          <a:pt x="18" y="86"/>
                        </a:lnTo>
                        <a:lnTo>
                          <a:pt x="40" y="58"/>
                        </a:lnTo>
                        <a:lnTo>
                          <a:pt x="68" y="36"/>
                        </a:lnTo>
                        <a:lnTo>
                          <a:pt x="104" y="18"/>
                        </a:lnTo>
                        <a:lnTo>
                          <a:pt x="146" y="6"/>
                        </a:lnTo>
                        <a:lnTo>
                          <a:pt x="194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60950" rIns="121900" bIns="609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502" name="Google Shape;502;p29"/>
                <p:cNvSpPr/>
                <p:nvPr/>
              </p:nvSpPr>
              <p:spPr>
                <a:xfrm>
                  <a:off x="9687916" y="2768554"/>
                  <a:ext cx="181226" cy="18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073" extrusionOk="0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503" name="Google Shape;503;p29"/>
              <p:cNvSpPr/>
              <p:nvPr/>
            </p:nvSpPr>
            <p:spPr>
              <a:xfrm rot="3305959">
                <a:off x="9350029" y="2781246"/>
                <a:ext cx="368924" cy="21866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2500" extrusionOk="0">
                    <a:moveTo>
                      <a:pt x="3325" y="0"/>
                    </a:moveTo>
                    <a:lnTo>
                      <a:pt x="3359" y="2"/>
                    </a:lnTo>
                    <a:lnTo>
                      <a:pt x="4100" y="158"/>
                    </a:lnTo>
                    <a:lnTo>
                      <a:pt x="4130" y="168"/>
                    </a:lnTo>
                    <a:lnTo>
                      <a:pt x="4158" y="184"/>
                    </a:lnTo>
                    <a:lnTo>
                      <a:pt x="4182" y="206"/>
                    </a:lnTo>
                    <a:lnTo>
                      <a:pt x="4200" y="234"/>
                    </a:lnTo>
                    <a:lnTo>
                      <a:pt x="4214" y="264"/>
                    </a:lnTo>
                    <a:lnTo>
                      <a:pt x="4218" y="295"/>
                    </a:lnTo>
                    <a:lnTo>
                      <a:pt x="4216" y="327"/>
                    </a:lnTo>
                    <a:lnTo>
                      <a:pt x="4208" y="359"/>
                    </a:lnTo>
                    <a:lnTo>
                      <a:pt x="3921" y="1059"/>
                    </a:lnTo>
                    <a:lnTo>
                      <a:pt x="3905" y="1089"/>
                    </a:lnTo>
                    <a:lnTo>
                      <a:pt x="3883" y="1115"/>
                    </a:lnTo>
                    <a:lnTo>
                      <a:pt x="3855" y="1133"/>
                    </a:lnTo>
                    <a:lnTo>
                      <a:pt x="3825" y="1147"/>
                    </a:lnTo>
                    <a:lnTo>
                      <a:pt x="3791" y="1153"/>
                    </a:lnTo>
                    <a:lnTo>
                      <a:pt x="3783" y="1153"/>
                    </a:lnTo>
                    <a:lnTo>
                      <a:pt x="3751" y="1149"/>
                    </a:lnTo>
                    <a:lnTo>
                      <a:pt x="3721" y="1139"/>
                    </a:lnTo>
                    <a:lnTo>
                      <a:pt x="3693" y="1123"/>
                    </a:lnTo>
                    <a:lnTo>
                      <a:pt x="3670" y="1101"/>
                    </a:lnTo>
                    <a:lnTo>
                      <a:pt x="3652" y="1073"/>
                    </a:lnTo>
                    <a:lnTo>
                      <a:pt x="3502" y="790"/>
                    </a:lnTo>
                    <a:lnTo>
                      <a:pt x="217" y="2484"/>
                    </a:lnTo>
                    <a:lnTo>
                      <a:pt x="183" y="2496"/>
                    </a:lnTo>
                    <a:lnTo>
                      <a:pt x="149" y="2500"/>
                    </a:lnTo>
                    <a:lnTo>
                      <a:pt x="118" y="2498"/>
                    </a:lnTo>
                    <a:lnTo>
                      <a:pt x="88" y="2486"/>
                    </a:lnTo>
                    <a:lnTo>
                      <a:pt x="60" y="2470"/>
                    </a:lnTo>
                    <a:lnTo>
                      <a:pt x="36" y="2448"/>
                    </a:lnTo>
                    <a:lnTo>
                      <a:pt x="16" y="2420"/>
                    </a:lnTo>
                    <a:lnTo>
                      <a:pt x="4" y="2388"/>
                    </a:lnTo>
                    <a:lnTo>
                      <a:pt x="0" y="2355"/>
                    </a:lnTo>
                    <a:lnTo>
                      <a:pt x="4" y="2323"/>
                    </a:lnTo>
                    <a:lnTo>
                      <a:pt x="14" y="2291"/>
                    </a:lnTo>
                    <a:lnTo>
                      <a:pt x="30" y="2263"/>
                    </a:lnTo>
                    <a:lnTo>
                      <a:pt x="52" y="2239"/>
                    </a:lnTo>
                    <a:lnTo>
                      <a:pt x="82" y="2219"/>
                    </a:lnTo>
                    <a:lnTo>
                      <a:pt x="3361" y="527"/>
                    </a:lnTo>
                    <a:lnTo>
                      <a:pt x="3197" y="220"/>
                    </a:lnTo>
                    <a:lnTo>
                      <a:pt x="3185" y="188"/>
                    </a:lnTo>
                    <a:lnTo>
                      <a:pt x="3179" y="154"/>
                    </a:lnTo>
                    <a:lnTo>
                      <a:pt x="3183" y="120"/>
                    </a:lnTo>
                    <a:lnTo>
                      <a:pt x="3193" y="88"/>
                    </a:lnTo>
                    <a:lnTo>
                      <a:pt x="3209" y="60"/>
                    </a:lnTo>
                    <a:lnTo>
                      <a:pt x="3233" y="34"/>
                    </a:lnTo>
                    <a:lnTo>
                      <a:pt x="3261" y="16"/>
                    </a:lnTo>
                    <a:lnTo>
                      <a:pt x="3293" y="4"/>
                    </a:lnTo>
                    <a:lnTo>
                      <a:pt x="33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504" name="Google Shape;504;p29"/>
          <p:cNvSpPr txBox="1"/>
          <p:nvPr/>
        </p:nvSpPr>
        <p:spPr>
          <a:xfrm>
            <a:off x="4954028" y="996460"/>
            <a:ext cx="6612315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MACHINE LEARNING TRUE POSITIVE VS FALSE POSITIVE RATE</a:t>
            </a:r>
            <a:endParaRPr/>
          </a:p>
        </p:txBody>
      </p:sp>
      <p:sp>
        <p:nvSpPr>
          <p:cNvPr id="505" name="Google Shape;505;p29"/>
          <p:cNvSpPr txBox="1"/>
          <p:nvPr/>
        </p:nvSpPr>
        <p:spPr>
          <a:xfrm>
            <a:off x="76521" y="100455"/>
            <a:ext cx="12115479" cy="5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53F"/>
              </a:buClr>
              <a:buSzPts val="2500"/>
              <a:buFont typeface="Century Gothic"/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Phishing Analysis System: Pescatore - some numbers…</a:t>
            </a:r>
            <a:endParaRPr/>
          </a:p>
        </p:txBody>
      </p:sp>
      <p:cxnSp>
        <p:nvCxnSpPr>
          <p:cNvPr id="506" name="Google Shape;506;p29"/>
          <p:cNvCxnSpPr/>
          <p:nvPr/>
        </p:nvCxnSpPr>
        <p:spPr>
          <a:xfrm>
            <a:off x="128762" y="4121337"/>
            <a:ext cx="284389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07" name="Google Shape;507;p29"/>
          <p:cNvGrpSpPr/>
          <p:nvPr/>
        </p:nvGrpSpPr>
        <p:grpSpPr>
          <a:xfrm>
            <a:off x="196975" y="812764"/>
            <a:ext cx="708973" cy="708973"/>
            <a:chOff x="52906" y="480201"/>
            <a:chExt cx="531730" cy="531730"/>
          </a:xfrm>
        </p:grpSpPr>
        <p:sp>
          <p:nvSpPr>
            <p:cNvPr id="508" name="Google Shape;508;p29"/>
            <p:cNvSpPr/>
            <p:nvPr/>
          </p:nvSpPr>
          <p:spPr>
            <a:xfrm>
              <a:off x="52906" y="480201"/>
              <a:ext cx="531730" cy="531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509" name="Google Shape;509;p29" descr="Rocke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814" y="571153"/>
              <a:ext cx="387031" cy="387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29"/>
          <p:cNvSpPr txBox="1"/>
          <p:nvPr/>
        </p:nvSpPr>
        <p:spPr>
          <a:xfrm>
            <a:off x="1184657" y="2647374"/>
            <a:ext cx="2122152" cy="8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NUMBER OF DocuSign TAKE DOWNS PER MONTH</a:t>
            </a:r>
            <a:endParaRPr sz="1867" b="1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1" name="Google Shape;511;p29"/>
          <p:cNvSpPr txBox="1"/>
          <p:nvPr/>
        </p:nvSpPr>
        <p:spPr>
          <a:xfrm>
            <a:off x="1252853" y="3636671"/>
            <a:ext cx="1764459" cy="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~ 500*</a:t>
            </a:r>
            <a:endParaRPr sz="3600" b="1" dirty="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12" name="Google Shape;512;p29"/>
          <p:cNvGrpSpPr/>
          <p:nvPr/>
        </p:nvGrpSpPr>
        <p:grpSpPr>
          <a:xfrm>
            <a:off x="181256" y="2637399"/>
            <a:ext cx="708973" cy="708973"/>
            <a:chOff x="147731" y="1778568"/>
            <a:chExt cx="531730" cy="531730"/>
          </a:xfrm>
        </p:grpSpPr>
        <p:sp>
          <p:nvSpPr>
            <p:cNvPr id="513" name="Google Shape;513;p29"/>
            <p:cNvSpPr/>
            <p:nvPr/>
          </p:nvSpPr>
          <p:spPr>
            <a:xfrm>
              <a:off x="147731" y="1778568"/>
              <a:ext cx="531730" cy="531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514" name="Google Shape;514;p29" descr="Chat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5014" y="1826439"/>
              <a:ext cx="448111" cy="4481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5" name="Google Shape;515;p29"/>
          <p:cNvGrpSpPr/>
          <p:nvPr/>
        </p:nvGrpSpPr>
        <p:grpSpPr>
          <a:xfrm>
            <a:off x="3989561" y="697379"/>
            <a:ext cx="710400" cy="710400"/>
            <a:chOff x="2480107" y="400373"/>
            <a:chExt cx="532800" cy="532800"/>
          </a:xfrm>
        </p:grpSpPr>
        <p:sp>
          <p:nvSpPr>
            <p:cNvPr id="516" name="Google Shape;516;p29"/>
            <p:cNvSpPr/>
            <p:nvPr/>
          </p:nvSpPr>
          <p:spPr>
            <a:xfrm>
              <a:off x="2480107" y="400373"/>
              <a:ext cx="532800" cy="53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2573758" y="502503"/>
              <a:ext cx="323196" cy="316732"/>
            </a:xfrm>
            <a:custGeom>
              <a:avLst/>
              <a:gdLst/>
              <a:ahLst/>
              <a:cxnLst/>
              <a:rect l="l" t="t" r="r" b="b"/>
              <a:pathLst>
                <a:path w="476250" h="466725" extrusionOk="0">
                  <a:moveTo>
                    <a:pt x="462439" y="160496"/>
                  </a:moveTo>
                  <a:cubicBezTo>
                    <a:pt x="466249" y="160496"/>
                    <a:pt x="469106" y="157639"/>
                    <a:pt x="469106" y="153829"/>
                  </a:cubicBezTo>
                  <a:lnTo>
                    <a:pt x="469106" y="149066"/>
                  </a:lnTo>
                  <a:cubicBezTo>
                    <a:pt x="469106" y="145256"/>
                    <a:pt x="466249" y="142399"/>
                    <a:pt x="462439" y="142399"/>
                  </a:cubicBezTo>
                  <a:lnTo>
                    <a:pt x="415766" y="142399"/>
                  </a:lnTo>
                  <a:lnTo>
                    <a:pt x="415766" y="93821"/>
                  </a:lnTo>
                  <a:cubicBezTo>
                    <a:pt x="415766" y="80486"/>
                    <a:pt x="405289" y="70009"/>
                    <a:pt x="391954" y="70009"/>
                  </a:cubicBezTo>
                  <a:lnTo>
                    <a:pt x="333851" y="70009"/>
                  </a:lnTo>
                  <a:lnTo>
                    <a:pt x="333851" y="13811"/>
                  </a:lnTo>
                  <a:cubicBezTo>
                    <a:pt x="333851" y="10001"/>
                    <a:pt x="330994" y="7144"/>
                    <a:pt x="327184" y="7144"/>
                  </a:cubicBezTo>
                  <a:lnTo>
                    <a:pt x="322421" y="7144"/>
                  </a:lnTo>
                  <a:cubicBezTo>
                    <a:pt x="318611" y="7144"/>
                    <a:pt x="315754" y="10001"/>
                    <a:pt x="315754" y="13811"/>
                  </a:cubicBezTo>
                  <a:lnTo>
                    <a:pt x="315754" y="70009"/>
                  </a:lnTo>
                  <a:lnTo>
                    <a:pt x="290989" y="70009"/>
                  </a:lnTo>
                  <a:lnTo>
                    <a:pt x="290989" y="13811"/>
                  </a:lnTo>
                  <a:cubicBezTo>
                    <a:pt x="290989" y="10001"/>
                    <a:pt x="287179" y="7144"/>
                    <a:pt x="283369" y="7144"/>
                  </a:cubicBezTo>
                  <a:lnTo>
                    <a:pt x="278606" y="7144"/>
                  </a:lnTo>
                  <a:cubicBezTo>
                    <a:pt x="274796" y="7144"/>
                    <a:pt x="271939" y="10001"/>
                    <a:pt x="271939" y="13811"/>
                  </a:cubicBezTo>
                  <a:lnTo>
                    <a:pt x="271939" y="70009"/>
                  </a:lnTo>
                  <a:lnTo>
                    <a:pt x="247174" y="70009"/>
                  </a:lnTo>
                  <a:lnTo>
                    <a:pt x="247174" y="13811"/>
                  </a:lnTo>
                  <a:cubicBezTo>
                    <a:pt x="247174" y="10001"/>
                    <a:pt x="244316" y="7144"/>
                    <a:pt x="240506" y="7144"/>
                  </a:cubicBezTo>
                  <a:lnTo>
                    <a:pt x="235744" y="7144"/>
                  </a:lnTo>
                  <a:cubicBezTo>
                    <a:pt x="231934" y="7144"/>
                    <a:pt x="229076" y="10001"/>
                    <a:pt x="229076" y="13811"/>
                  </a:cubicBezTo>
                  <a:lnTo>
                    <a:pt x="229076" y="70009"/>
                  </a:lnTo>
                  <a:lnTo>
                    <a:pt x="204311" y="70009"/>
                  </a:lnTo>
                  <a:lnTo>
                    <a:pt x="204311" y="13811"/>
                  </a:lnTo>
                  <a:cubicBezTo>
                    <a:pt x="204311" y="10001"/>
                    <a:pt x="201454" y="7144"/>
                    <a:pt x="197644" y="7144"/>
                  </a:cubicBezTo>
                  <a:lnTo>
                    <a:pt x="192881" y="7144"/>
                  </a:lnTo>
                  <a:cubicBezTo>
                    <a:pt x="189071" y="7144"/>
                    <a:pt x="186214" y="10001"/>
                    <a:pt x="186214" y="13811"/>
                  </a:cubicBezTo>
                  <a:lnTo>
                    <a:pt x="186214" y="70009"/>
                  </a:lnTo>
                  <a:lnTo>
                    <a:pt x="161449" y="70009"/>
                  </a:lnTo>
                  <a:lnTo>
                    <a:pt x="161449" y="13811"/>
                  </a:lnTo>
                  <a:cubicBezTo>
                    <a:pt x="161449" y="10001"/>
                    <a:pt x="158591" y="7144"/>
                    <a:pt x="154781" y="7144"/>
                  </a:cubicBezTo>
                  <a:lnTo>
                    <a:pt x="150019" y="7144"/>
                  </a:lnTo>
                  <a:cubicBezTo>
                    <a:pt x="146209" y="7144"/>
                    <a:pt x="143351" y="10001"/>
                    <a:pt x="143351" y="13811"/>
                  </a:cubicBezTo>
                  <a:lnTo>
                    <a:pt x="143351" y="70009"/>
                  </a:lnTo>
                  <a:lnTo>
                    <a:pt x="88106" y="70009"/>
                  </a:lnTo>
                  <a:cubicBezTo>
                    <a:pt x="74771" y="70009"/>
                    <a:pt x="64294" y="81439"/>
                    <a:pt x="64294" y="93821"/>
                  </a:cubicBezTo>
                  <a:lnTo>
                    <a:pt x="64294" y="142399"/>
                  </a:lnTo>
                  <a:lnTo>
                    <a:pt x="13811" y="142399"/>
                  </a:lnTo>
                  <a:cubicBezTo>
                    <a:pt x="10001" y="142399"/>
                    <a:pt x="7144" y="145256"/>
                    <a:pt x="7144" y="149066"/>
                  </a:cubicBezTo>
                  <a:lnTo>
                    <a:pt x="7144" y="153829"/>
                  </a:lnTo>
                  <a:cubicBezTo>
                    <a:pt x="7144" y="157639"/>
                    <a:pt x="10001" y="160496"/>
                    <a:pt x="13811" y="160496"/>
                  </a:cubicBezTo>
                  <a:lnTo>
                    <a:pt x="64294" y="160496"/>
                  </a:lnTo>
                  <a:lnTo>
                    <a:pt x="64294" y="185261"/>
                  </a:lnTo>
                  <a:lnTo>
                    <a:pt x="13811" y="185261"/>
                  </a:lnTo>
                  <a:cubicBezTo>
                    <a:pt x="10001" y="185261"/>
                    <a:pt x="7144" y="188119"/>
                    <a:pt x="7144" y="191929"/>
                  </a:cubicBezTo>
                  <a:lnTo>
                    <a:pt x="7144" y="196691"/>
                  </a:lnTo>
                  <a:cubicBezTo>
                    <a:pt x="7144" y="200501"/>
                    <a:pt x="10001" y="203359"/>
                    <a:pt x="13811" y="203359"/>
                  </a:cubicBezTo>
                  <a:lnTo>
                    <a:pt x="64294" y="203359"/>
                  </a:lnTo>
                  <a:lnTo>
                    <a:pt x="64294" y="228124"/>
                  </a:lnTo>
                  <a:lnTo>
                    <a:pt x="13811" y="228124"/>
                  </a:lnTo>
                  <a:cubicBezTo>
                    <a:pt x="10001" y="229076"/>
                    <a:pt x="7144" y="231934"/>
                    <a:pt x="7144" y="235744"/>
                  </a:cubicBezTo>
                  <a:lnTo>
                    <a:pt x="7144" y="240506"/>
                  </a:lnTo>
                  <a:cubicBezTo>
                    <a:pt x="7144" y="244316"/>
                    <a:pt x="10001" y="247174"/>
                    <a:pt x="13811" y="247174"/>
                  </a:cubicBezTo>
                  <a:lnTo>
                    <a:pt x="64294" y="247174"/>
                  </a:lnTo>
                  <a:lnTo>
                    <a:pt x="64294" y="271939"/>
                  </a:lnTo>
                  <a:lnTo>
                    <a:pt x="13811" y="271939"/>
                  </a:lnTo>
                  <a:cubicBezTo>
                    <a:pt x="10001" y="271939"/>
                    <a:pt x="7144" y="274796"/>
                    <a:pt x="7144" y="278606"/>
                  </a:cubicBezTo>
                  <a:lnTo>
                    <a:pt x="7144" y="283369"/>
                  </a:lnTo>
                  <a:cubicBezTo>
                    <a:pt x="7144" y="287179"/>
                    <a:pt x="10001" y="290036"/>
                    <a:pt x="13811" y="290036"/>
                  </a:cubicBezTo>
                  <a:lnTo>
                    <a:pt x="64294" y="290036"/>
                  </a:lnTo>
                  <a:lnTo>
                    <a:pt x="64294" y="314801"/>
                  </a:lnTo>
                  <a:lnTo>
                    <a:pt x="13811" y="314801"/>
                  </a:lnTo>
                  <a:cubicBezTo>
                    <a:pt x="10001" y="314801"/>
                    <a:pt x="7144" y="317659"/>
                    <a:pt x="7144" y="321469"/>
                  </a:cubicBezTo>
                  <a:lnTo>
                    <a:pt x="7144" y="326231"/>
                  </a:lnTo>
                  <a:cubicBezTo>
                    <a:pt x="7144" y="330041"/>
                    <a:pt x="10001" y="332899"/>
                    <a:pt x="13811" y="332899"/>
                  </a:cubicBezTo>
                  <a:lnTo>
                    <a:pt x="64294" y="332899"/>
                  </a:lnTo>
                  <a:lnTo>
                    <a:pt x="64294" y="380524"/>
                  </a:lnTo>
                  <a:cubicBezTo>
                    <a:pt x="64294" y="393859"/>
                    <a:pt x="74771" y="404336"/>
                    <a:pt x="88106" y="404336"/>
                  </a:cubicBezTo>
                  <a:lnTo>
                    <a:pt x="142399" y="404336"/>
                  </a:lnTo>
                  <a:lnTo>
                    <a:pt x="142399" y="461486"/>
                  </a:lnTo>
                  <a:cubicBezTo>
                    <a:pt x="142399" y="465296"/>
                    <a:pt x="145256" y="468154"/>
                    <a:pt x="149066" y="468154"/>
                  </a:cubicBezTo>
                  <a:lnTo>
                    <a:pt x="153829" y="468154"/>
                  </a:lnTo>
                  <a:cubicBezTo>
                    <a:pt x="157639" y="468154"/>
                    <a:pt x="160496" y="465296"/>
                    <a:pt x="160496" y="461486"/>
                  </a:cubicBezTo>
                  <a:lnTo>
                    <a:pt x="160496" y="404336"/>
                  </a:lnTo>
                  <a:lnTo>
                    <a:pt x="185261" y="404336"/>
                  </a:lnTo>
                  <a:lnTo>
                    <a:pt x="185261" y="461486"/>
                  </a:lnTo>
                  <a:cubicBezTo>
                    <a:pt x="185261" y="465296"/>
                    <a:pt x="188119" y="468154"/>
                    <a:pt x="191929" y="468154"/>
                  </a:cubicBezTo>
                  <a:lnTo>
                    <a:pt x="196691" y="468154"/>
                  </a:lnTo>
                  <a:cubicBezTo>
                    <a:pt x="200501" y="468154"/>
                    <a:pt x="203359" y="465296"/>
                    <a:pt x="203359" y="461486"/>
                  </a:cubicBezTo>
                  <a:lnTo>
                    <a:pt x="203359" y="404336"/>
                  </a:lnTo>
                  <a:lnTo>
                    <a:pt x="228124" y="404336"/>
                  </a:lnTo>
                  <a:lnTo>
                    <a:pt x="228124" y="461486"/>
                  </a:lnTo>
                  <a:cubicBezTo>
                    <a:pt x="228124" y="465296"/>
                    <a:pt x="230981" y="468154"/>
                    <a:pt x="234791" y="468154"/>
                  </a:cubicBezTo>
                  <a:lnTo>
                    <a:pt x="239554" y="468154"/>
                  </a:lnTo>
                  <a:cubicBezTo>
                    <a:pt x="243364" y="468154"/>
                    <a:pt x="246221" y="465296"/>
                    <a:pt x="246221" y="461486"/>
                  </a:cubicBezTo>
                  <a:lnTo>
                    <a:pt x="246221" y="404336"/>
                  </a:lnTo>
                  <a:lnTo>
                    <a:pt x="270986" y="404336"/>
                  </a:lnTo>
                  <a:lnTo>
                    <a:pt x="270986" y="461486"/>
                  </a:lnTo>
                  <a:cubicBezTo>
                    <a:pt x="270986" y="465296"/>
                    <a:pt x="273844" y="468154"/>
                    <a:pt x="277654" y="468154"/>
                  </a:cubicBezTo>
                  <a:lnTo>
                    <a:pt x="283369" y="468154"/>
                  </a:lnTo>
                  <a:cubicBezTo>
                    <a:pt x="287179" y="468154"/>
                    <a:pt x="290036" y="465296"/>
                    <a:pt x="290036" y="461486"/>
                  </a:cubicBezTo>
                  <a:lnTo>
                    <a:pt x="290036" y="404336"/>
                  </a:lnTo>
                  <a:lnTo>
                    <a:pt x="314801" y="404336"/>
                  </a:lnTo>
                  <a:lnTo>
                    <a:pt x="314801" y="461486"/>
                  </a:lnTo>
                  <a:cubicBezTo>
                    <a:pt x="314801" y="465296"/>
                    <a:pt x="317659" y="468154"/>
                    <a:pt x="321469" y="468154"/>
                  </a:cubicBezTo>
                  <a:lnTo>
                    <a:pt x="326231" y="468154"/>
                  </a:lnTo>
                  <a:cubicBezTo>
                    <a:pt x="330041" y="468154"/>
                    <a:pt x="332899" y="465296"/>
                    <a:pt x="332899" y="461486"/>
                  </a:cubicBezTo>
                  <a:lnTo>
                    <a:pt x="332899" y="404336"/>
                  </a:lnTo>
                  <a:lnTo>
                    <a:pt x="391001" y="404336"/>
                  </a:lnTo>
                  <a:cubicBezTo>
                    <a:pt x="404336" y="404336"/>
                    <a:pt x="414814" y="393859"/>
                    <a:pt x="414814" y="380524"/>
                  </a:cubicBezTo>
                  <a:lnTo>
                    <a:pt x="414814" y="332899"/>
                  </a:lnTo>
                  <a:lnTo>
                    <a:pt x="461486" y="332899"/>
                  </a:lnTo>
                  <a:cubicBezTo>
                    <a:pt x="465296" y="332899"/>
                    <a:pt x="468154" y="330041"/>
                    <a:pt x="468154" y="326231"/>
                  </a:cubicBezTo>
                  <a:lnTo>
                    <a:pt x="468154" y="321469"/>
                  </a:lnTo>
                  <a:cubicBezTo>
                    <a:pt x="468154" y="317659"/>
                    <a:pt x="465296" y="314801"/>
                    <a:pt x="461486" y="314801"/>
                  </a:cubicBezTo>
                  <a:lnTo>
                    <a:pt x="414814" y="314801"/>
                  </a:lnTo>
                  <a:lnTo>
                    <a:pt x="414814" y="290036"/>
                  </a:lnTo>
                  <a:lnTo>
                    <a:pt x="461486" y="290036"/>
                  </a:lnTo>
                  <a:cubicBezTo>
                    <a:pt x="465296" y="290036"/>
                    <a:pt x="468154" y="287179"/>
                    <a:pt x="468154" y="283369"/>
                  </a:cubicBezTo>
                  <a:lnTo>
                    <a:pt x="468154" y="278606"/>
                  </a:lnTo>
                  <a:cubicBezTo>
                    <a:pt x="468154" y="274796"/>
                    <a:pt x="465296" y="271939"/>
                    <a:pt x="461486" y="271939"/>
                  </a:cubicBezTo>
                  <a:lnTo>
                    <a:pt x="414814" y="271939"/>
                  </a:lnTo>
                  <a:lnTo>
                    <a:pt x="414814" y="247174"/>
                  </a:lnTo>
                  <a:lnTo>
                    <a:pt x="461486" y="247174"/>
                  </a:lnTo>
                  <a:cubicBezTo>
                    <a:pt x="465296" y="247174"/>
                    <a:pt x="468154" y="244316"/>
                    <a:pt x="468154" y="240506"/>
                  </a:cubicBezTo>
                  <a:lnTo>
                    <a:pt x="468154" y="235744"/>
                  </a:lnTo>
                  <a:cubicBezTo>
                    <a:pt x="468154" y="231934"/>
                    <a:pt x="465296" y="229076"/>
                    <a:pt x="461486" y="229076"/>
                  </a:cubicBezTo>
                  <a:lnTo>
                    <a:pt x="414814" y="229076"/>
                  </a:lnTo>
                  <a:lnTo>
                    <a:pt x="414814" y="204311"/>
                  </a:lnTo>
                  <a:lnTo>
                    <a:pt x="461486" y="204311"/>
                  </a:lnTo>
                  <a:cubicBezTo>
                    <a:pt x="465296" y="204311"/>
                    <a:pt x="468154" y="201454"/>
                    <a:pt x="468154" y="197644"/>
                  </a:cubicBezTo>
                  <a:lnTo>
                    <a:pt x="468154" y="192881"/>
                  </a:lnTo>
                  <a:cubicBezTo>
                    <a:pt x="468154" y="189071"/>
                    <a:pt x="465296" y="186214"/>
                    <a:pt x="461486" y="186214"/>
                  </a:cubicBezTo>
                  <a:lnTo>
                    <a:pt x="414814" y="186214"/>
                  </a:lnTo>
                  <a:lnTo>
                    <a:pt x="414814" y="161449"/>
                  </a:lnTo>
                  <a:lnTo>
                    <a:pt x="462439" y="1614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cxnSp>
        <p:nvCxnSpPr>
          <p:cNvPr id="518" name="Google Shape;518;p29"/>
          <p:cNvCxnSpPr/>
          <p:nvPr/>
        </p:nvCxnSpPr>
        <p:spPr>
          <a:xfrm rot="10800000" flipH="1">
            <a:off x="3261218" y="4343791"/>
            <a:ext cx="8632429" cy="356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9" name="Google Shape;519;p29"/>
          <p:cNvCxnSpPr/>
          <p:nvPr/>
        </p:nvCxnSpPr>
        <p:spPr>
          <a:xfrm>
            <a:off x="5768900" y="4859854"/>
            <a:ext cx="0" cy="1651529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0" name="Google Shape;520;p29"/>
          <p:cNvSpPr txBox="1"/>
          <p:nvPr/>
        </p:nvSpPr>
        <p:spPr>
          <a:xfrm>
            <a:off x="9873079" y="4863166"/>
            <a:ext cx="1744500" cy="8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AVERAGE TIME TO GET A SITE TAKEN DOWN</a:t>
            </a:r>
            <a:endParaRPr sz="1867" b="1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1" name="Google Shape;521;p29"/>
          <p:cNvSpPr txBox="1"/>
          <p:nvPr/>
        </p:nvSpPr>
        <p:spPr>
          <a:xfrm>
            <a:off x="9854187" y="5696696"/>
            <a:ext cx="1763392" cy="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 DAYS</a:t>
            </a:r>
            <a:endParaRPr sz="4267" b="1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22" name="Google Shape;522;p29"/>
          <p:cNvGrpSpPr/>
          <p:nvPr/>
        </p:nvGrpSpPr>
        <p:grpSpPr>
          <a:xfrm>
            <a:off x="9011830" y="4759712"/>
            <a:ext cx="708973" cy="708973"/>
            <a:chOff x="52906" y="480201"/>
            <a:chExt cx="531730" cy="531730"/>
          </a:xfrm>
        </p:grpSpPr>
        <p:sp>
          <p:nvSpPr>
            <p:cNvPr id="523" name="Google Shape;523;p29"/>
            <p:cNvSpPr/>
            <p:nvPr/>
          </p:nvSpPr>
          <p:spPr>
            <a:xfrm>
              <a:off x="52906" y="480201"/>
              <a:ext cx="531730" cy="531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524" name="Google Shape;524;p29" descr="Rocke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814" y="571153"/>
              <a:ext cx="387031" cy="387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5" name="Google Shape;525;p29"/>
          <p:cNvSpPr txBox="1"/>
          <p:nvPr/>
        </p:nvSpPr>
        <p:spPr>
          <a:xfrm>
            <a:off x="6743281" y="4867494"/>
            <a:ext cx="2300444" cy="8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AVERAGE TIME TO ALERT WHEN A PHISHING SITE IS HIT</a:t>
            </a:r>
            <a:endParaRPr sz="1867" b="1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6" name="Google Shape;526;p29"/>
          <p:cNvSpPr txBox="1"/>
          <p:nvPr/>
        </p:nvSpPr>
        <p:spPr>
          <a:xfrm>
            <a:off x="6724388" y="5701025"/>
            <a:ext cx="2215257" cy="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MINS</a:t>
            </a:r>
            <a:endParaRPr sz="4267" b="1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27" name="Google Shape;527;p29"/>
          <p:cNvGrpSpPr/>
          <p:nvPr/>
        </p:nvGrpSpPr>
        <p:grpSpPr>
          <a:xfrm>
            <a:off x="5882031" y="4764040"/>
            <a:ext cx="708973" cy="708973"/>
            <a:chOff x="52906" y="480201"/>
            <a:chExt cx="531730" cy="531730"/>
          </a:xfrm>
        </p:grpSpPr>
        <p:sp>
          <p:nvSpPr>
            <p:cNvPr id="528" name="Google Shape;528;p29"/>
            <p:cNvSpPr/>
            <p:nvPr/>
          </p:nvSpPr>
          <p:spPr>
            <a:xfrm>
              <a:off x="52906" y="480201"/>
              <a:ext cx="531730" cy="531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529" name="Google Shape;529;p29" descr="Rocke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814" y="571153"/>
              <a:ext cx="387031" cy="387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0" name="Google Shape;530;p29"/>
          <p:cNvSpPr txBox="1"/>
          <p:nvPr/>
        </p:nvSpPr>
        <p:spPr>
          <a:xfrm>
            <a:off x="3841317" y="4836931"/>
            <a:ext cx="2300444" cy="8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AVERAGE TIME TO AUTOMATICALLY CLASSIFY A URL</a:t>
            </a:r>
            <a:endParaRPr sz="1867" b="1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1" name="Google Shape;531;p29"/>
          <p:cNvSpPr txBox="1"/>
          <p:nvPr/>
        </p:nvSpPr>
        <p:spPr>
          <a:xfrm>
            <a:off x="3818311" y="5754237"/>
            <a:ext cx="19505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5/10 MINS</a:t>
            </a:r>
            <a:endParaRPr sz="3400" b="1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32" name="Google Shape;532;p29"/>
          <p:cNvGrpSpPr/>
          <p:nvPr/>
        </p:nvGrpSpPr>
        <p:grpSpPr>
          <a:xfrm>
            <a:off x="2989263" y="4735921"/>
            <a:ext cx="708973" cy="708973"/>
            <a:chOff x="52906" y="480201"/>
            <a:chExt cx="531730" cy="531730"/>
          </a:xfrm>
        </p:grpSpPr>
        <p:sp>
          <p:nvSpPr>
            <p:cNvPr id="533" name="Google Shape;533;p29"/>
            <p:cNvSpPr/>
            <p:nvPr/>
          </p:nvSpPr>
          <p:spPr>
            <a:xfrm>
              <a:off x="52906" y="480201"/>
              <a:ext cx="531730" cy="531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534" name="Google Shape;534;p29" descr="Rocke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814" y="571153"/>
              <a:ext cx="387031" cy="38703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35" name="Google Shape;535;p29"/>
          <p:cNvCxnSpPr/>
          <p:nvPr/>
        </p:nvCxnSpPr>
        <p:spPr>
          <a:xfrm>
            <a:off x="8843325" y="4899176"/>
            <a:ext cx="0" cy="1651529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6" name="Google Shape;536;p29"/>
          <p:cNvSpPr/>
          <p:nvPr/>
        </p:nvSpPr>
        <p:spPr>
          <a:xfrm>
            <a:off x="34035" y="3884156"/>
            <a:ext cx="1440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 And counting…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37" name="Google Shape;53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5390" y="6226506"/>
            <a:ext cx="1016609" cy="63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0"/>
          <p:cNvSpPr txBox="1"/>
          <p:nvPr/>
        </p:nvSpPr>
        <p:spPr>
          <a:xfrm>
            <a:off x="3277996" y="165381"/>
            <a:ext cx="563615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2 – HIDS &amp; Data Enrichment</a:t>
            </a:r>
            <a:endParaRPr/>
          </a:p>
        </p:txBody>
      </p:sp>
      <p:sp>
        <p:nvSpPr>
          <p:cNvPr id="543" name="Google Shape;543;p30"/>
          <p:cNvSpPr txBox="1"/>
          <p:nvPr/>
        </p:nvSpPr>
        <p:spPr>
          <a:xfrm>
            <a:off x="4662413" y="534963"/>
            <a:ext cx="28587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035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Malicious Code or Suspicious Behavior</a:t>
            </a:r>
            <a:endParaRPr/>
          </a:p>
        </p:txBody>
      </p:sp>
      <p:pic>
        <p:nvPicPr>
          <p:cNvPr id="544" name="Google Shape;5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939519"/>
            <a:ext cx="3073400" cy="57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043" y="750407"/>
            <a:ext cx="7290457" cy="61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"/>
          <p:cNvSpPr txBox="1"/>
          <p:nvPr/>
        </p:nvSpPr>
        <p:spPr>
          <a:xfrm>
            <a:off x="2450845" y="165381"/>
            <a:ext cx="729045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2 – Malicious Code - Data Enrichment</a:t>
            </a:r>
            <a:endParaRPr/>
          </a:p>
        </p:txBody>
      </p:sp>
      <p:sp>
        <p:nvSpPr>
          <p:cNvPr id="552" name="Google Shape;552;p31"/>
          <p:cNvSpPr txBox="1"/>
          <p:nvPr/>
        </p:nvSpPr>
        <p:spPr>
          <a:xfrm>
            <a:off x="6383867" y="5130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53" name="Google Shape;5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155" y="750407"/>
            <a:ext cx="7553266" cy="4744619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1"/>
          <p:cNvSpPr txBox="1"/>
          <p:nvPr/>
        </p:nvSpPr>
        <p:spPr>
          <a:xfrm>
            <a:off x="4662413" y="534963"/>
            <a:ext cx="28587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035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Malicious Code or Suspicious Behavior</a:t>
            </a:r>
            <a:endParaRPr/>
          </a:p>
        </p:txBody>
      </p:sp>
      <p:pic>
        <p:nvPicPr>
          <p:cNvPr id="555" name="Google Shape;555;p31"/>
          <p:cNvPicPr preferRelativeResize="0"/>
          <p:nvPr/>
        </p:nvPicPr>
        <p:blipFill rotWithShape="1">
          <a:blip r:embed="rId4">
            <a:alphaModFix/>
          </a:blip>
          <a:srcRect b="80320"/>
          <a:stretch/>
        </p:blipFill>
        <p:spPr>
          <a:xfrm>
            <a:off x="181155" y="5635608"/>
            <a:ext cx="7553266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155" y="4859830"/>
            <a:ext cx="7553266" cy="78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1"/>
          <p:cNvPicPr preferRelativeResize="0"/>
          <p:nvPr/>
        </p:nvPicPr>
        <p:blipFill rotWithShape="1">
          <a:blip r:embed="rId4">
            <a:alphaModFix/>
          </a:blip>
          <a:srcRect t="19415" b="26346"/>
          <a:stretch/>
        </p:blipFill>
        <p:spPr>
          <a:xfrm>
            <a:off x="181155" y="5840084"/>
            <a:ext cx="7553266" cy="1017916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31"/>
          <p:cNvSpPr txBox="1"/>
          <p:nvPr/>
        </p:nvSpPr>
        <p:spPr>
          <a:xfrm>
            <a:off x="7799451" y="1717765"/>
            <a:ext cx="439254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Automated Base64 decode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Process tree with links that points to HIDS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Historical context based on alert/machine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Threat Intel Enrichment (next slide)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SOPs and Detection details (next slide)</a:t>
            </a:r>
            <a:endParaRPr dirty="0"/>
          </a:p>
        </p:txBody>
      </p:sp>
      <p:sp>
        <p:nvSpPr>
          <p:cNvPr id="559" name="Google Shape;559;p31"/>
          <p:cNvSpPr txBox="1"/>
          <p:nvPr/>
        </p:nvSpPr>
        <p:spPr>
          <a:xfrm>
            <a:off x="7806905" y="776067"/>
            <a:ext cx="31322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What’s in the incident?</a:t>
            </a:r>
            <a:endParaRPr/>
          </a:p>
        </p:txBody>
      </p:sp>
      <p:pic>
        <p:nvPicPr>
          <p:cNvPr id="560" name="Google Shape;56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2"/>
          <p:cNvSpPr txBox="1"/>
          <p:nvPr/>
        </p:nvSpPr>
        <p:spPr>
          <a:xfrm>
            <a:off x="2450845" y="165381"/>
            <a:ext cx="729045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2 – Malicious Code - Data Enrichment</a:t>
            </a:r>
            <a:endParaRPr/>
          </a:p>
        </p:txBody>
      </p:sp>
      <p:sp>
        <p:nvSpPr>
          <p:cNvPr id="566" name="Google Shape;566;p32"/>
          <p:cNvSpPr txBox="1"/>
          <p:nvPr/>
        </p:nvSpPr>
        <p:spPr>
          <a:xfrm>
            <a:off x="6383867" y="5130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7" name="Google Shape;567;p32"/>
          <p:cNvSpPr txBox="1"/>
          <p:nvPr/>
        </p:nvSpPr>
        <p:spPr>
          <a:xfrm>
            <a:off x="4662413" y="534963"/>
            <a:ext cx="28587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035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Malicious Code or Suspicious Behavior</a:t>
            </a:r>
            <a:endParaRPr/>
          </a:p>
        </p:txBody>
      </p:sp>
      <p:pic>
        <p:nvPicPr>
          <p:cNvPr id="568" name="Google Shape;5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98" y="4098053"/>
            <a:ext cx="8124766" cy="25945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9" name="Google Shape;5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2071" y="919684"/>
            <a:ext cx="7749275" cy="29205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0" name="Google Shape;570;p32"/>
          <p:cNvSpPr txBox="1"/>
          <p:nvPr/>
        </p:nvSpPr>
        <p:spPr>
          <a:xfrm>
            <a:off x="8368819" y="4817564"/>
            <a:ext cx="369252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Type of alert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MITRE Areas (useful to identify gaps in detections or logs)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Description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Suggested Actions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False Positives</a:t>
            </a: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  <p:sp>
        <p:nvSpPr>
          <p:cNvPr id="571" name="Google Shape;571;p32"/>
          <p:cNvSpPr txBox="1"/>
          <p:nvPr/>
        </p:nvSpPr>
        <p:spPr>
          <a:xfrm>
            <a:off x="8368819" y="4098053"/>
            <a:ext cx="3799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Documentation is important</a:t>
            </a:r>
            <a:endParaRPr/>
          </a:p>
        </p:txBody>
      </p:sp>
      <p:sp>
        <p:nvSpPr>
          <p:cNvPr id="572" name="Google Shape;572;p32"/>
          <p:cNvSpPr txBox="1"/>
          <p:nvPr/>
        </p:nvSpPr>
        <p:spPr>
          <a:xfrm>
            <a:off x="130654" y="1551746"/>
            <a:ext cx="369252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Where the intelligence was collected from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Malicious Score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When it was initially/last seen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VT details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Malicious URLs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Malicious downloads</a:t>
            </a:r>
            <a:endParaRPr dirty="0"/>
          </a:p>
        </p:txBody>
      </p:sp>
      <p:sp>
        <p:nvSpPr>
          <p:cNvPr id="573" name="Google Shape;573;p32"/>
          <p:cNvSpPr txBox="1"/>
          <p:nvPr/>
        </p:nvSpPr>
        <p:spPr>
          <a:xfrm>
            <a:off x="130654" y="807948"/>
            <a:ext cx="42578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Thereat Intelligence Enrichment</a:t>
            </a:r>
            <a:endParaRPr/>
          </a:p>
        </p:txBody>
      </p:sp>
      <p:pic>
        <p:nvPicPr>
          <p:cNvPr id="574" name="Google Shape;57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14894" y="6188926"/>
            <a:ext cx="1077106" cy="66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5219161" y="165381"/>
            <a:ext cx="175368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379140" y="936702"/>
            <a:ext cx="11351943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Who am I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DocuSign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Breaches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SOC automation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Scenarios (Phishing / Malware)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Conclusion / Takeaways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3"/>
          <p:cNvSpPr txBox="1"/>
          <p:nvPr/>
        </p:nvSpPr>
        <p:spPr>
          <a:xfrm>
            <a:off x="158128" y="229765"/>
            <a:ext cx="11277600" cy="5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 / Takeaways</a:t>
            </a:r>
            <a:endParaRPr/>
          </a:p>
        </p:txBody>
      </p:sp>
      <p:sp>
        <p:nvSpPr>
          <p:cNvPr id="581" name="Google Shape;581;p33"/>
          <p:cNvSpPr/>
          <p:nvPr/>
        </p:nvSpPr>
        <p:spPr>
          <a:xfrm>
            <a:off x="262673" y="5382322"/>
            <a:ext cx="1848624" cy="10856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158129" y="695341"/>
            <a:ext cx="6636681" cy="4804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3" name="Google Shape;583;p33"/>
          <p:cNvSpPr/>
          <p:nvPr/>
        </p:nvSpPr>
        <p:spPr>
          <a:xfrm>
            <a:off x="7884685" y="639337"/>
            <a:ext cx="4307316" cy="5364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4" name="Google Shape;584;p33"/>
          <p:cNvSpPr txBox="1"/>
          <p:nvPr/>
        </p:nvSpPr>
        <p:spPr>
          <a:xfrm>
            <a:off x="579864" y="1066184"/>
            <a:ext cx="1161213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want to scale, you need to automate</a:t>
            </a:r>
            <a:endParaRPr/>
          </a:p>
          <a:p>
            <a:pPr marL="380990" marR="0" lvl="0" indent="-1777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not give up</a:t>
            </a:r>
            <a:endParaRPr/>
          </a:p>
          <a:p>
            <a:pPr marL="380990" marR="0" lvl="0" indent="-1777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not be afraid to develop in-house tools</a:t>
            </a:r>
            <a:endParaRPr/>
          </a:p>
          <a:p>
            <a:pPr marL="380990" marR="0" lvl="0" indent="-1777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 saving</a:t>
            </a:r>
            <a:endParaRPr/>
          </a:p>
          <a:p>
            <a:pPr marL="380990" marR="0" lvl="0" indent="-1777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not feel you have to do everything at once, keep automating and keep developing</a:t>
            </a:r>
            <a:endParaRPr/>
          </a:p>
        </p:txBody>
      </p:sp>
      <p:pic>
        <p:nvPicPr>
          <p:cNvPr id="585" name="Google Shape;58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34"/>
          <p:cNvPicPr preferRelativeResize="0"/>
          <p:nvPr/>
        </p:nvPicPr>
        <p:blipFill rotWithShape="1">
          <a:blip r:embed="rId3">
            <a:alphaModFix/>
          </a:blip>
          <a:srcRect b="25000"/>
          <a:stretch/>
        </p:blipFill>
        <p:spPr>
          <a:xfrm>
            <a:off x="0" y="2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 extrusionOk="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91" name="Google Shape;591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F2229">
                  <a:alpha val="91764"/>
                </a:srgbClr>
              </a:gs>
              <a:gs pos="20000">
                <a:srgbClr val="1F2229">
                  <a:alpha val="91764"/>
                </a:srgbClr>
              </a:gs>
              <a:gs pos="100000">
                <a:srgbClr val="1F2229">
                  <a:alpha val="6000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92" name="Google Shape;592;p34"/>
          <p:cNvGrpSpPr/>
          <p:nvPr/>
        </p:nvGrpSpPr>
        <p:grpSpPr>
          <a:xfrm>
            <a:off x="2757714" y="1626921"/>
            <a:ext cx="6676572" cy="3604160"/>
            <a:chOff x="2162629" y="1305681"/>
            <a:chExt cx="7866742" cy="4246640"/>
          </a:xfrm>
        </p:grpSpPr>
        <p:sp>
          <p:nvSpPr>
            <p:cNvPr id="593" name="Google Shape;593;p34"/>
            <p:cNvSpPr/>
            <p:nvPr/>
          </p:nvSpPr>
          <p:spPr>
            <a:xfrm>
              <a:off x="5782715" y="1305681"/>
              <a:ext cx="4246656" cy="4246640"/>
            </a:xfrm>
            <a:prstGeom prst="ellipse">
              <a:avLst/>
            </a:prstGeom>
            <a:solidFill>
              <a:srgbClr val="43CDD9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2162629" y="1305681"/>
              <a:ext cx="4246656" cy="4246640"/>
            </a:xfrm>
            <a:prstGeom prst="ellipse">
              <a:avLst/>
            </a:prstGeom>
            <a:solidFill>
              <a:srgbClr val="43CDD9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95" name="Google Shape;595;p34"/>
          <p:cNvSpPr/>
          <p:nvPr/>
        </p:nvSpPr>
        <p:spPr>
          <a:xfrm>
            <a:off x="3456507" y="789512"/>
            <a:ext cx="5278993" cy="5278976"/>
          </a:xfrm>
          <a:prstGeom prst="ellipse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6" name="Google Shape;596;p34"/>
          <p:cNvSpPr/>
          <p:nvPr/>
        </p:nvSpPr>
        <p:spPr>
          <a:xfrm>
            <a:off x="3879010" y="1212017"/>
            <a:ext cx="4433981" cy="4433966"/>
          </a:xfrm>
          <a:prstGeom prst="ellipse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7" name="Google Shape;597;p34"/>
          <p:cNvSpPr txBox="1"/>
          <p:nvPr/>
        </p:nvSpPr>
        <p:spPr>
          <a:xfrm>
            <a:off x="4381588" y="3059668"/>
            <a:ext cx="34288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/>
          </a:p>
        </p:txBody>
      </p:sp>
      <p:pic>
        <p:nvPicPr>
          <p:cNvPr id="598" name="Google Shape;59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1286" y="5642516"/>
            <a:ext cx="1956742" cy="1215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5090921" y="165381"/>
            <a:ext cx="201016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AM I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379140" y="936702"/>
            <a:ext cx="11351943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Italian, based in Dublin, Ireland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Senior Manager, Security Engineering @DocuSign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Former Senior Anti-Malware Engineer @Symantec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Former Security Consultant (PT/VA, Incident Response)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Contacts: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Twitter @Ptr32Void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https://www.linkedin.com/in/robertosponchioni/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Roberto.Sponchioni@docusign.com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1836" y="2097024"/>
            <a:ext cx="6312843" cy="47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5151836" y="165381"/>
            <a:ext cx="188833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DocuSign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379140" y="936702"/>
            <a:ext cx="1135194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DocuSign digitally transforms how you do business via contracts and other types of agreements.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API Integration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Collect Payments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eSignature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SaaS</a:t>
            </a: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3630597" y="165381"/>
            <a:ext cx="493083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SaaS Threats / Risks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268224" y="936702"/>
            <a:ext cx="11462859" cy="717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There are different threats for SaaS platforms, such as: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Phishing – DS is in the top 5 most phished brands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Fraud / Account Abuse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Availability / Downtime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Malware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Security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CEO Fraud / Social Engineering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Exfiltration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lang="en-US" sz="3800" baseline="30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rd</a:t>
            </a: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Party Risk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Etc..</a:t>
            </a:r>
            <a:endParaRPr/>
          </a:p>
          <a:p>
            <a:pPr marL="2857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4166027" y="165381"/>
            <a:ext cx="386003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breaches over time</a:t>
            </a:r>
            <a:endParaRPr/>
          </a:p>
        </p:txBody>
      </p:sp>
      <p:grpSp>
        <p:nvGrpSpPr>
          <p:cNvPr id="141" name="Google Shape;141;p19"/>
          <p:cNvGrpSpPr/>
          <p:nvPr/>
        </p:nvGrpSpPr>
        <p:grpSpPr>
          <a:xfrm>
            <a:off x="4256575" y="3633184"/>
            <a:ext cx="1419634" cy="1628994"/>
            <a:chOff x="3246490" y="3906154"/>
            <a:chExt cx="1783947" cy="2047034"/>
          </a:xfrm>
        </p:grpSpPr>
        <p:sp>
          <p:nvSpPr>
            <p:cNvPr id="142" name="Google Shape;142;p19"/>
            <p:cNvSpPr/>
            <p:nvPr/>
          </p:nvSpPr>
          <p:spPr>
            <a:xfrm>
              <a:off x="4312024" y="3906154"/>
              <a:ext cx="718413" cy="624285"/>
            </a:xfrm>
            <a:custGeom>
              <a:avLst/>
              <a:gdLst/>
              <a:ahLst/>
              <a:cxnLst/>
              <a:rect l="l" t="t" r="r" b="b"/>
              <a:pathLst>
                <a:path w="6244389" h="5426243" extrusionOk="0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3246490" y="4641072"/>
              <a:ext cx="1509954" cy="1312116"/>
            </a:xfrm>
            <a:custGeom>
              <a:avLst/>
              <a:gdLst/>
              <a:ahLst/>
              <a:cxnLst/>
              <a:rect l="l" t="t" r="r" b="b"/>
              <a:pathLst>
                <a:path w="6244389" h="5426243" extrusionOk="0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 rot="-3174486">
              <a:off x="4249132" y="4532361"/>
              <a:ext cx="338129" cy="157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9"/>
          <p:cNvGrpSpPr/>
          <p:nvPr/>
        </p:nvGrpSpPr>
        <p:grpSpPr>
          <a:xfrm flipH="1">
            <a:off x="5572018" y="3902050"/>
            <a:ext cx="1419634" cy="1628994"/>
            <a:chOff x="3246490" y="3906154"/>
            <a:chExt cx="1783947" cy="2047034"/>
          </a:xfrm>
        </p:grpSpPr>
        <p:sp>
          <p:nvSpPr>
            <p:cNvPr id="146" name="Google Shape;146;p19"/>
            <p:cNvSpPr/>
            <p:nvPr/>
          </p:nvSpPr>
          <p:spPr>
            <a:xfrm>
              <a:off x="4312024" y="3906154"/>
              <a:ext cx="718413" cy="624285"/>
            </a:xfrm>
            <a:custGeom>
              <a:avLst/>
              <a:gdLst/>
              <a:ahLst/>
              <a:cxnLst/>
              <a:rect l="l" t="t" r="r" b="b"/>
              <a:pathLst>
                <a:path w="6244389" h="5426243" extrusionOk="0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3246490" y="4641072"/>
              <a:ext cx="1509954" cy="1312116"/>
            </a:xfrm>
            <a:custGeom>
              <a:avLst/>
              <a:gdLst/>
              <a:ahLst/>
              <a:cxnLst/>
              <a:rect l="l" t="t" r="r" b="b"/>
              <a:pathLst>
                <a:path w="6244389" h="5426243" extrusionOk="0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 rot="-3174486">
              <a:off x="4249132" y="4532361"/>
              <a:ext cx="338129" cy="15730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19"/>
          <p:cNvGrpSpPr/>
          <p:nvPr/>
        </p:nvGrpSpPr>
        <p:grpSpPr>
          <a:xfrm rot="-3569191" flipH="1">
            <a:off x="6322292" y="2987657"/>
            <a:ext cx="1419633" cy="1628994"/>
            <a:chOff x="3246490" y="3906154"/>
            <a:chExt cx="1783946" cy="2047034"/>
          </a:xfrm>
        </p:grpSpPr>
        <p:sp>
          <p:nvSpPr>
            <p:cNvPr id="150" name="Google Shape;150;p19"/>
            <p:cNvSpPr/>
            <p:nvPr/>
          </p:nvSpPr>
          <p:spPr>
            <a:xfrm>
              <a:off x="4312023" y="3906154"/>
              <a:ext cx="718413" cy="624285"/>
            </a:xfrm>
            <a:custGeom>
              <a:avLst/>
              <a:gdLst/>
              <a:ahLst/>
              <a:cxnLst/>
              <a:rect l="l" t="t" r="r" b="b"/>
              <a:pathLst>
                <a:path w="6244389" h="5426243" extrusionOk="0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CCD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246490" y="4641072"/>
              <a:ext cx="1509954" cy="1312116"/>
            </a:xfrm>
            <a:custGeom>
              <a:avLst/>
              <a:gdLst/>
              <a:ahLst/>
              <a:cxnLst/>
              <a:rect l="l" t="t" r="r" b="b"/>
              <a:pathLst>
                <a:path w="6244389" h="5426243" extrusionOk="0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CCD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 rot="-3569191">
              <a:off x="4249132" y="4532361"/>
              <a:ext cx="338129" cy="157308"/>
            </a:xfrm>
            <a:prstGeom prst="rect">
              <a:avLst/>
            </a:prstGeom>
            <a:solidFill>
              <a:srgbClr val="CCDFF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19"/>
          <p:cNvSpPr/>
          <p:nvPr/>
        </p:nvSpPr>
        <p:spPr>
          <a:xfrm rot="10800000">
            <a:off x="6038985" y="3091753"/>
            <a:ext cx="571701" cy="496795"/>
          </a:xfrm>
          <a:custGeom>
            <a:avLst/>
            <a:gdLst/>
            <a:ahLst/>
            <a:cxnLst/>
            <a:rect l="l" t="t" r="r" b="b"/>
            <a:pathLst>
              <a:path w="6244389" h="5426243" extrusionOk="0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/>
          <p:nvPr/>
        </p:nvSpPr>
        <p:spPr>
          <a:xfrm rot="10800000">
            <a:off x="6257024" y="1959554"/>
            <a:ext cx="1201595" cy="1044159"/>
          </a:xfrm>
          <a:custGeom>
            <a:avLst/>
            <a:gdLst/>
            <a:ahLst/>
            <a:cxnLst/>
            <a:rect l="l" t="t" r="r" b="b"/>
            <a:pathLst>
              <a:path w="6244389" h="5426243" extrusionOk="0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/>
          <p:nvPr/>
        </p:nvSpPr>
        <p:spPr>
          <a:xfrm rot="7625514">
            <a:off x="6391657" y="2965040"/>
            <a:ext cx="269077" cy="1251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/>
          <p:nvPr/>
        </p:nvSpPr>
        <p:spPr>
          <a:xfrm rot="10800000" flipH="1">
            <a:off x="5571475" y="2822887"/>
            <a:ext cx="571701" cy="496795"/>
          </a:xfrm>
          <a:custGeom>
            <a:avLst/>
            <a:gdLst/>
            <a:ahLst/>
            <a:cxnLst/>
            <a:rect l="l" t="t" r="r" b="b"/>
            <a:pathLst>
              <a:path w="6244389" h="5426243" extrusionOk="0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/>
          <p:nvPr/>
        </p:nvSpPr>
        <p:spPr>
          <a:xfrm rot="10800000" flipH="1">
            <a:off x="4723542" y="1690688"/>
            <a:ext cx="1201595" cy="1044159"/>
          </a:xfrm>
          <a:custGeom>
            <a:avLst/>
            <a:gdLst/>
            <a:ahLst/>
            <a:cxnLst/>
            <a:rect l="l" t="t" r="r" b="b"/>
            <a:pathLst>
              <a:path w="6244389" h="5426243" extrusionOk="0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 rot="-7625514" flipH="1">
            <a:off x="5521427" y="2696174"/>
            <a:ext cx="269077" cy="1251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/>
          <p:nvPr/>
        </p:nvSpPr>
        <p:spPr>
          <a:xfrm rot="7230809" flipH="1">
            <a:off x="5100201" y="3093362"/>
            <a:ext cx="571700" cy="496795"/>
          </a:xfrm>
          <a:custGeom>
            <a:avLst/>
            <a:gdLst/>
            <a:ahLst/>
            <a:cxnLst/>
            <a:rect l="l" t="t" r="r" b="b"/>
            <a:pathLst>
              <a:path w="6244389" h="5426243" extrusionOk="0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 rot="7230809" flipH="1">
            <a:off x="3775014" y="2842948"/>
            <a:ext cx="1201595" cy="1044159"/>
          </a:xfrm>
          <a:custGeom>
            <a:avLst/>
            <a:gdLst/>
            <a:ahLst/>
            <a:cxnLst/>
            <a:rect l="l" t="t" r="r" b="b"/>
            <a:pathLst>
              <a:path w="6244389" h="5426243" extrusionOk="0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/>
          <p:nvPr/>
        </p:nvSpPr>
        <p:spPr>
          <a:xfrm rot="10800000" flipH="1">
            <a:off x="4880036" y="3293963"/>
            <a:ext cx="269077" cy="12518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4186641" y="3148642"/>
            <a:ext cx="41036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5135671" y="1989288"/>
            <a:ext cx="41036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6662508" y="2274822"/>
            <a:ext cx="41036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7166661" y="3638426"/>
            <a:ext cx="41036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6207214" y="4798289"/>
            <a:ext cx="41036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4662412" y="4541758"/>
            <a:ext cx="41036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5283499" y="3230011"/>
            <a:ext cx="186798" cy="221532"/>
          </a:xfrm>
          <a:custGeom>
            <a:avLst/>
            <a:gdLst/>
            <a:ahLst/>
            <a:cxnLst/>
            <a:rect l="l" t="t" r="r" b="b"/>
            <a:pathLst>
              <a:path w="726" h="861" extrusionOk="0">
                <a:moveTo>
                  <a:pt x="658" y="202"/>
                </a:moveTo>
                <a:lnTo>
                  <a:pt x="658" y="202"/>
                </a:lnTo>
                <a:lnTo>
                  <a:pt x="667" y="212"/>
                </a:lnTo>
                <a:lnTo>
                  <a:pt x="676" y="222"/>
                </a:lnTo>
                <a:lnTo>
                  <a:pt x="683" y="232"/>
                </a:lnTo>
                <a:lnTo>
                  <a:pt x="690" y="243"/>
                </a:lnTo>
                <a:lnTo>
                  <a:pt x="702" y="266"/>
                </a:lnTo>
                <a:lnTo>
                  <a:pt x="713" y="290"/>
                </a:lnTo>
                <a:lnTo>
                  <a:pt x="720" y="315"/>
                </a:lnTo>
                <a:lnTo>
                  <a:pt x="724" y="340"/>
                </a:lnTo>
                <a:lnTo>
                  <a:pt x="726" y="365"/>
                </a:lnTo>
                <a:lnTo>
                  <a:pt x="726" y="392"/>
                </a:lnTo>
                <a:lnTo>
                  <a:pt x="723" y="418"/>
                </a:lnTo>
                <a:lnTo>
                  <a:pt x="718" y="445"/>
                </a:lnTo>
                <a:lnTo>
                  <a:pt x="709" y="471"/>
                </a:lnTo>
                <a:lnTo>
                  <a:pt x="700" y="498"/>
                </a:lnTo>
                <a:lnTo>
                  <a:pt x="687" y="523"/>
                </a:lnTo>
                <a:lnTo>
                  <a:pt x="671" y="547"/>
                </a:lnTo>
                <a:lnTo>
                  <a:pt x="653" y="570"/>
                </a:lnTo>
                <a:lnTo>
                  <a:pt x="633" y="592"/>
                </a:lnTo>
                <a:lnTo>
                  <a:pt x="633" y="592"/>
                </a:lnTo>
                <a:lnTo>
                  <a:pt x="618" y="606"/>
                </a:lnTo>
                <a:lnTo>
                  <a:pt x="602" y="619"/>
                </a:lnTo>
                <a:lnTo>
                  <a:pt x="587" y="631"/>
                </a:lnTo>
                <a:lnTo>
                  <a:pt x="570" y="641"/>
                </a:lnTo>
                <a:lnTo>
                  <a:pt x="553" y="650"/>
                </a:lnTo>
                <a:lnTo>
                  <a:pt x="535" y="659"/>
                </a:lnTo>
                <a:lnTo>
                  <a:pt x="518" y="666"/>
                </a:lnTo>
                <a:lnTo>
                  <a:pt x="500" y="672"/>
                </a:lnTo>
                <a:lnTo>
                  <a:pt x="482" y="677"/>
                </a:lnTo>
                <a:lnTo>
                  <a:pt x="464" y="680"/>
                </a:lnTo>
                <a:lnTo>
                  <a:pt x="446" y="683"/>
                </a:lnTo>
                <a:lnTo>
                  <a:pt x="428" y="685"/>
                </a:lnTo>
                <a:lnTo>
                  <a:pt x="410" y="685"/>
                </a:lnTo>
                <a:lnTo>
                  <a:pt x="392" y="684"/>
                </a:lnTo>
                <a:lnTo>
                  <a:pt x="374" y="681"/>
                </a:lnTo>
                <a:lnTo>
                  <a:pt x="357" y="678"/>
                </a:lnTo>
                <a:lnTo>
                  <a:pt x="357" y="678"/>
                </a:lnTo>
                <a:lnTo>
                  <a:pt x="349" y="677"/>
                </a:lnTo>
                <a:lnTo>
                  <a:pt x="339" y="673"/>
                </a:lnTo>
                <a:lnTo>
                  <a:pt x="328" y="668"/>
                </a:lnTo>
                <a:lnTo>
                  <a:pt x="318" y="663"/>
                </a:lnTo>
                <a:lnTo>
                  <a:pt x="319" y="663"/>
                </a:lnTo>
                <a:lnTo>
                  <a:pt x="320" y="661"/>
                </a:lnTo>
                <a:lnTo>
                  <a:pt x="322" y="660"/>
                </a:lnTo>
                <a:lnTo>
                  <a:pt x="322" y="660"/>
                </a:lnTo>
                <a:lnTo>
                  <a:pt x="331" y="648"/>
                </a:lnTo>
                <a:lnTo>
                  <a:pt x="337" y="636"/>
                </a:lnTo>
                <a:lnTo>
                  <a:pt x="342" y="623"/>
                </a:lnTo>
                <a:lnTo>
                  <a:pt x="343" y="609"/>
                </a:lnTo>
                <a:lnTo>
                  <a:pt x="342" y="595"/>
                </a:lnTo>
                <a:lnTo>
                  <a:pt x="337" y="582"/>
                </a:lnTo>
                <a:lnTo>
                  <a:pt x="331" y="570"/>
                </a:lnTo>
                <a:lnTo>
                  <a:pt x="327" y="564"/>
                </a:lnTo>
                <a:lnTo>
                  <a:pt x="322" y="559"/>
                </a:lnTo>
                <a:lnTo>
                  <a:pt x="314" y="550"/>
                </a:lnTo>
                <a:lnTo>
                  <a:pt x="304" y="541"/>
                </a:lnTo>
                <a:lnTo>
                  <a:pt x="304" y="541"/>
                </a:lnTo>
                <a:lnTo>
                  <a:pt x="300" y="536"/>
                </a:lnTo>
                <a:lnTo>
                  <a:pt x="294" y="531"/>
                </a:lnTo>
                <a:lnTo>
                  <a:pt x="280" y="525"/>
                </a:lnTo>
                <a:lnTo>
                  <a:pt x="268" y="522"/>
                </a:lnTo>
                <a:lnTo>
                  <a:pt x="254" y="519"/>
                </a:lnTo>
                <a:lnTo>
                  <a:pt x="241" y="520"/>
                </a:lnTo>
                <a:lnTo>
                  <a:pt x="228" y="525"/>
                </a:lnTo>
                <a:lnTo>
                  <a:pt x="214" y="531"/>
                </a:lnTo>
                <a:lnTo>
                  <a:pt x="203" y="540"/>
                </a:lnTo>
                <a:lnTo>
                  <a:pt x="201" y="541"/>
                </a:lnTo>
                <a:lnTo>
                  <a:pt x="200" y="543"/>
                </a:lnTo>
                <a:lnTo>
                  <a:pt x="199" y="544"/>
                </a:lnTo>
                <a:lnTo>
                  <a:pt x="199" y="544"/>
                </a:lnTo>
                <a:lnTo>
                  <a:pt x="189" y="526"/>
                </a:lnTo>
                <a:lnTo>
                  <a:pt x="185" y="517"/>
                </a:lnTo>
                <a:lnTo>
                  <a:pt x="183" y="508"/>
                </a:lnTo>
                <a:lnTo>
                  <a:pt x="183" y="508"/>
                </a:lnTo>
                <a:lnTo>
                  <a:pt x="178" y="490"/>
                </a:lnTo>
                <a:lnTo>
                  <a:pt x="176" y="472"/>
                </a:lnTo>
                <a:lnTo>
                  <a:pt x="175" y="454"/>
                </a:lnTo>
                <a:lnTo>
                  <a:pt x="175" y="436"/>
                </a:lnTo>
                <a:lnTo>
                  <a:pt x="176" y="417"/>
                </a:lnTo>
                <a:lnTo>
                  <a:pt x="178" y="399"/>
                </a:lnTo>
                <a:lnTo>
                  <a:pt x="182" y="380"/>
                </a:lnTo>
                <a:lnTo>
                  <a:pt x="187" y="362"/>
                </a:lnTo>
                <a:lnTo>
                  <a:pt x="193" y="344"/>
                </a:lnTo>
                <a:lnTo>
                  <a:pt x="200" y="326"/>
                </a:lnTo>
                <a:lnTo>
                  <a:pt x="208" y="308"/>
                </a:lnTo>
                <a:lnTo>
                  <a:pt x="218" y="290"/>
                </a:lnTo>
                <a:lnTo>
                  <a:pt x="229" y="273"/>
                </a:lnTo>
                <a:lnTo>
                  <a:pt x="241" y="257"/>
                </a:lnTo>
                <a:lnTo>
                  <a:pt x="254" y="240"/>
                </a:lnTo>
                <a:lnTo>
                  <a:pt x="268" y="226"/>
                </a:lnTo>
                <a:lnTo>
                  <a:pt x="268" y="226"/>
                </a:lnTo>
                <a:lnTo>
                  <a:pt x="290" y="205"/>
                </a:lnTo>
                <a:lnTo>
                  <a:pt x="314" y="187"/>
                </a:lnTo>
                <a:lnTo>
                  <a:pt x="338" y="172"/>
                </a:lnTo>
                <a:lnTo>
                  <a:pt x="363" y="160"/>
                </a:lnTo>
                <a:lnTo>
                  <a:pt x="389" y="149"/>
                </a:lnTo>
                <a:lnTo>
                  <a:pt x="415" y="142"/>
                </a:lnTo>
                <a:lnTo>
                  <a:pt x="441" y="136"/>
                </a:lnTo>
                <a:lnTo>
                  <a:pt x="468" y="133"/>
                </a:lnTo>
                <a:lnTo>
                  <a:pt x="494" y="132"/>
                </a:lnTo>
                <a:lnTo>
                  <a:pt x="521" y="135"/>
                </a:lnTo>
                <a:lnTo>
                  <a:pt x="546" y="139"/>
                </a:lnTo>
                <a:lnTo>
                  <a:pt x="570" y="147"/>
                </a:lnTo>
                <a:lnTo>
                  <a:pt x="594" y="157"/>
                </a:lnTo>
                <a:lnTo>
                  <a:pt x="617" y="169"/>
                </a:lnTo>
                <a:lnTo>
                  <a:pt x="628" y="177"/>
                </a:lnTo>
                <a:lnTo>
                  <a:pt x="639" y="185"/>
                </a:lnTo>
                <a:lnTo>
                  <a:pt x="648" y="193"/>
                </a:lnTo>
                <a:lnTo>
                  <a:pt x="658" y="202"/>
                </a:lnTo>
                <a:lnTo>
                  <a:pt x="658" y="202"/>
                </a:lnTo>
                <a:close/>
                <a:moveTo>
                  <a:pt x="365" y="18"/>
                </a:moveTo>
                <a:lnTo>
                  <a:pt x="365" y="18"/>
                </a:lnTo>
                <a:lnTo>
                  <a:pt x="355" y="10"/>
                </a:lnTo>
                <a:lnTo>
                  <a:pt x="344" y="4"/>
                </a:lnTo>
                <a:lnTo>
                  <a:pt x="332" y="1"/>
                </a:lnTo>
                <a:lnTo>
                  <a:pt x="320" y="0"/>
                </a:lnTo>
                <a:lnTo>
                  <a:pt x="308" y="0"/>
                </a:lnTo>
                <a:lnTo>
                  <a:pt x="296" y="4"/>
                </a:lnTo>
                <a:lnTo>
                  <a:pt x="285" y="10"/>
                </a:lnTo>
                <a:lnTo>
                  <a:pt x="276" y="18"/>
                </a:lnTo>
                <a:lnTo>
                  <a:pt x="276" y="18"/>
                </a:lnTo>
                <a:lnTo>
                  <a:pt x="267" y="28"/>
                </a:lnTo>
                <a:lnTo>
                  <a:pt x="261" y="38"/>
                </a:lnTo>
                <a:lnTo>
                  <a:pt x="258" y="50"/>
                </a:lnTo>
                <a:lnTo>
                  <a:pt x="256" y="62"/>
                </a:lnTo>
                <a:lnTo>
                  <a:pt x="258" y="74"/>
                </a:lnTo>
                <a:lnTo>
                  <a:pt x="261" y="87"/>
                </a:lnTo>
                <a:lnTo>
                  <a:pt x="267" y="97"/>
                </a:lnTo>
                <a:lnTo>
                  <a:pt x="274" y="108"/>
                </a:lnTo>
                <a:lnTo>
                  <a:pt x="274" y="108"/>
                </a:lnTo>
                <a:lnTo>
                  <a:pt x="285" y="117"/>
                </a:lnTo>
                <a:lnTo>
                  <a:pt x="296" y="121"/>
                </a:lnTo>
                <a:lnTo>
                  <a:pt x="308" y="125"/>
                </a:lnTo>
                <a:lnTo>
                  <a:pt x="320" y="126"/>
                </a:lnTo>
                <a:lnTo>
                  <a:pt x="332" y="125"/>
                </a:lnTo>
                <a:lnTo>
                  <a:pt x="344" y="121"/>
                </a:lnTo>
                <a:lnTo>
                  <a:pt x="355" y="117"/>
                </a:lnTo>
                <a:lnTo>
                  <a:pt x="365" y="108"/>
                </a:lnTo>
                <a:lnTo>
                  <a:pt x="365" y="108"/>
                </a:lnTo>
                <a:lnTo>
                  <a:pt x="373" y="99"/>
                </a:lnTo>
                <a:lnTo>
                  <a:pt x="379" y="87"/>
                </a:lnTo>
                <a:lnTo>
                  <a:pt x="383" y="76"/>
                </a:lnTo>
                <a:lnTo>
                  <a:pt x="384" y="64"/>
                </a:lnTo>
                <a:lnTo>
                  <a:pt x="383" y="50"/>
                </a:lnTo>
                <a:lnTo>
                  <a:pt x="379" y="40"/>
                </a:lnTo>
                <a:lnTo>
                  <a:pt x="373" y="28"/>
                </a:lnTo>
                <a:lnTo>
                  <a:pt x="365" y="18"/>
                </a:lnTo>
                <a:lnTo>
                  <a:pt x="365" y="18"/>
                </a:lnTo>
                <a:close/>
                <a:moveTo>
                  <a:pt x="278" y="567"/>
                </a:moveTo>
                <a:lnTo>
                  <a:pt x="278" y="567"/>
                </a:lnTo>
                <a:lnTo>
                  <a:pt x="273" y="562"/>
                </a:lnTo>
                <a:lnTo>
                  <a:pt x="267" y="559"/>
                </a:lnTo>
                <a:lnTo>
                  <a:pt x="260" y="558"/>
                </a:lnTo>
                <a:lnTo>
                  <a:pt x="254" y="556"/>
                </a:lnTo>
                <a:lnTo>
                  <a:pt x="247" y="558"/>
                </a:lnTo>
                <a:lnTo>
                  <a:pt x="241" y="559"/>
                </a:lnTo>
                <a:lnTo>
                  <a:pt x="234" y="562"/>
                </a:lnTo>
                <a:lnTo>
                  <a:pt x="229" y="567"/>
                </a:lnTo>
                <a:lnTo>
                  <a:pt x="229" y="567"/>
                </a:lnTo>
                <a:lnTo>
                  <a:pt x="215" y="582"/>
                </a:lnTo>
                <a:lnTo>
                  <a:pt x="203" y="595"/>
                </a:lnTo>
                <a:lnTo>
                  <a:pt x="178" y="619"/>
                </a:lnTo>
                <a:lnTo>
                  <a:pt x="154" y="641"/>
                </a:lnTo>
                <a:lnTo>
                  <a:pt x="129" y="660"/>
                </a:lnTo>
                <a:lnTo>
                  <a:pt x="103" y="680"/>
                </a:lnTo>
                <a:lnTo>
                  <a:pt x="74" y="702"/>
                </a:lnTo>
                <a:lnTo>
                  <a:pt x="44" y="727"/>
                </a:lnTo>
                <a:lnTo>
                  <a:pt x="10" y="758"/>
                </a:lnTo>
                <a:lnTo>
                  <a:pt x="10" y="758"/>
                </a:lnTo>
                <a:lnTo>
                  <a:pt x="5" y="764"/>
                </a:lnTo>
                <a:lnTo>
                  <a:pt x="3" y="770"/>
                </a:lnTo>
                <a:lnTo>
                  <a:pt x="0" y="776"/>
                </a:lnTo>
                <a:lnTo>
                  <a:pt x="0" y="784"/>
                </a:lnTo>
                <a:lnTo>
                  <a:pt x="0" y="791"/>
                </a:lnTo>
                <a:lnTo>
                  <a:pt x="3" y="797"/>
                </a:lnTo>
                <a:lnTo>
                  <a:pt x="5" y="803"/>
                </a:lnTo>
                <a:lnTo>
                  <a:pt x="10" y="809"/>
                </a:lnTo>
                <a:lnTo>
                  <a:pt x="30" y="828"/>
                </a:lnTo>
                <a:lnTo>
                  <a:pt x="32" y="830"/>
                </a:lnTo>
                <a:lnTo>
                  <a:pt x="52" y="851"/>
                </a:lnTo>
                <a:lnTo>
                  <a:pt x="52" y="851"/>
                </a:lnTo>
                <a:lnTo>
                  <a:pt x="58" y="856"/>
                </a:lnTo>
                <a:lnTo>
                  <a:pt x="64" y="858"/>
                </a:lnTo>
                <a:lnTo>
                  <a:pt x="70" y="861"/>
                </a:lnTo>
                <a:lnTo>
                  <a:pt x="77" y="861"/>
                </a:lnTo>
                <a:lnTo>
                  <a:pt x="83" y="861"/>
                </a:lnTo>
                <a:lnTo>
                  <a:pt x="90" y="858"/>
                </a:lnTo>
                <a:lnTo>
                  <a:pt x="96" y="856"/>
                </a:lnTo>
                <a:lnTo>
                  <a:pt x="101" y="851"/>
                </a:lnTo>
                <a:lnTo>
                  <a:pt x="101" y="851"/>
                </a:lnTo>
                <a:lnTo>
                  <a:pt x="134" y="818"/>
                </a:lnTo>
                <a:lnTo>
                  <a:pt x="159" y="787"/>
                </a:lnTo>
                <a:lnTo>
                  <a:pt x="182" y="760"/>
                </a:lnTo>
                <a:lnTo>
                  <a:pt x="202" y="733"/>
                </a:lnTo>
                <a:lnTo>
                  <a:pt x="221" y="708"/>
                </a:lnTo>
                <a:lnTo>
                  <a:pt x="243" y="684"/>
                </a:lnTo>
                <a:lnTo>
                  <a:pt x="267" y="659"/>
                </a:lnTo>
                <a:lnTo>
                  <a:pt x="280" y="647"/>
                </a:lnTo>
                <a:lnTo>
                  <a:pt x="295" y="635"/>
                </a:lnTo>
                <a:lnTo>
                  <a:pt x="295" y="635"/>
                </a:lnTo>
                <a:lnTo>
                  <a:pt x="300" y="629"/>
                </a:lnTo>
                <a:lnTo>
                  <a:pt x="303" y="623"/>
                </a:lnTo>
                <a:lnTo>
                  <a:pt x="304" y="615"/>
                </a:lnTo>
                <a:lnTo>
                  <a:pt x="306" y="609"/>
                </a:lnTo>
                <a:lnTo>
                  <a:pt x="304" y="602"/>
                </a:lnTo>
                <a:lnTo>
                  <a:pt x="303" y="596"/>
                </a:lnTo>
                <a:lnTo>
                  <a:pt x="300" y="590"/>
                </a:lnTo>
                <a:lnTo>
                  <a:pt x="296" y="584"/>
                </a:lnTo>
                <a:lnTo>
                  <a:pt x="288" y="577"/>
                </a:lnTo>
                <a:lnTo>
                  <a:pt x="288" y="577"/>
                </a:lnTo>
                <a:lnTo>
                  <a:pt x="286" y="576"/>
                </a:lnTo>
                <a:lnTo>
                  <a:pt x="286" y="574"/>
                </a:lnTo>
                <a:lnTo>
                  <a:pt x="286" y="574"/>
                </a:lnTo>
                <a:lnTo>
                  <a:pt x="278" y="567"/>
                </a:lnTo>
                <a:lnTo>
                  <a:pt x="278" y="567"/>
                </a:lnTo>
                <a:close/>
                <a:moveTo>
                  <a:pt x="331" y="242"/>
                </a:moveTo>
                <a:lnTo>
                  <a:pt x="331" y="242"/>
                </a:lnTo>
                <a:lnTo>
                  <a:pt x="348" y="230"/>
                </a:lnTo>
                <a:lnTo>
                  <a:pt x="365" y="219"/>
                </a:lnTo>
                <a:lnTo>
                  <a:pt x="381" y="210"/>
                </a:lnTo>
                <a:lnTo>
                  <a:pt x="399" y="203"/>
                </a:lnTo>
                <a:lnTo>
                  <a:pt x="416" y="197"/>
                </a:lnTo>
                <a:lnTo>
                  <a:pt x="433" y="192"/>
                </a:lnTo>
                <a:lnTo>
                  <a:pt x="451" y="189"/>
                </a:lnTo>
                <a:lnTo>
                  <a:pt x="468" y="186"/>
                </a:lnTo>
                <a:lnTo>
                  <a:pt x="486" y="185"/>
                </a:lnTo>
                <a:lnTo>
                  <a:pt x="504" y="185"/>
                </a:lnTo>
                <a:lnTo>
                  <a:pt x="521" y="186"/>
                </a:lnTo>
                <a:lnTo>
                  <a:pt x="539" y="190"/>
                </a:lnTo>
                <a:lnTo>
                  <a:pt x="557" y="193"/>
                </a:lnTo>
                <a:lnTo>
                  <a:pt x="575" y="198"/>
                </a:lnTo>
                <a:lnTo>
                  <a:pt x="594" y="204"/>
                </a:lnTo>
                <a:lnTo>
                  <a:pt x="612" y="213"/>
                </a:lnTo>
                <a:lnTo>
                  <a:pt x="612" y="213"/>
                </a:lnTo>
                <a:lnTo>
                  <a:pt x="595" y="201"/>
                </a:lnTo>
                <a:lnTo>
                  <a:pt x="577" y="191"/>
                </a:lnTo>
                <a:lnTo>
                  <a:pt x="558" y="183"/>
                </a:lnTo>
                <a:lnTo>
                  <a:pt x="540" y="177"/>
                </a:lnTo>
                <a:lnTo>
                  <a:pt x="521" y="173"/>
                </a:lnTo>
                <a:lnTo>
                  <a:pt x="502" y="171"/>
                </a:lnTo>
                <a:lnTo>
                  <a:pt x="482" y="171"/>
                </a:lnTo>
                <a:lnTo>
                  <a:pt x="463" y="172"/>
                </a:lnTo>
                <a:lnTo>
                  <a:pt x="444" y="175"/>
                </a:lnTo>
                <a:lnTo>
                  <a:pt x="426" y="180"/>
                </a:lnTo>
                <a:lnTo>
                  <a:pt x="408" y="186"/>
                </a:lnTo>
                <a:lnTo>
                  <a:pt x="390" y="195"/>
                </a:lnTo>
                <a:lnTo>
                  <a:pt x="374" y="204"/>
                </a:lnTo>
                <a:lnTo>
                  <a:pt x="359" y="215"/>
                </a:lnTo>
                <a:lnTo>
                  <a:pt x="344" y="227"/>
                </a:lnTo>
                <a:lnTo>
                  <a:pt x="331" y="242"/>
                </a:lnTo>
                <a:lnTo>
                  <a:pt x="331" y="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5760785" y="2996723"/>
            <a:ext cx="197095" cy="197095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6265589" y="3225711"/>
            <a:ext cx="143732" cy="213505"/>
          </a:xfrm>
          <a:custGeom>
            <a:avLst/>
            <a:gdLst/>
            <a:ahLst/>
            <a:cxnLst/>
            <a:rect l="l" t="t" r="r" b="b"/>
            <a:pathLst>
              <a:path w="1030" h="1529" extrusionOk="0">
                <a:moveTo>
                  <a:pt x="114" y="628"/>
                </a:moveTo>
                <a:lnTo>
                  <a:pt x="114" y="400"/>
                </a:lnTo>
                <a:lnTo>
                  <a:pt x="114" y="400"/>
                </a:lnTo>
                <a:lnTo>
                  <a:pt x="114" y="380"/>
                </a:lnTo>
                <a:lnTo>
                  <a:pt x="116" y="359"/>
                </a:lnTo>
                <a:lnTo>
                  <a:pt x="119" y="339"/>
                </a:lnTo>
                <a:lnTo>
                  <a:pt x="122" y="320"/>
                </a:lnTo>
                <a:lnTo>
                  <a:pt x="127" y="300"/>
                </a:lnTo>
                <a:lnTo>
                  <a:pt x="133" y="282"/>
                </a:lnTo>
                <a:lnTo>
                  <a:pt x="138" y="263"/>
                </a:lnTo>
                <a:lnTo>
                  <a:pt x="145" y="245"/>
                </a:lnTo>
                <a:lnTo>
                  <a:pt x="153" y="228"/>
                </a:lnTo>
                <a:lnTo>
                  <a:pt x="163" y="210"/>
                </a:lnTo>
                <a:lnTo>
                  <a:pt x="172" y="193"/>
                </a:lnTo>
                <a:lnTo>
                  <a:pt x="182" y="177"/>
                </a:lnTo>
                <a:lnTo>
                  <a:pt x="194" y="162"/>
                </a:lnTo>
                <a:lnTo>
                  <a:pt x="205" y="146"/>
                </a:lnTo>
                <a:lnTo>
                  <a:pt x="218" y="132"/>
                </a:lnTo>
                <a:lnTo>
                  <a:pt x="232" y="118"/>
                </a:lnTo>
                <a:lnTo>
                  <a:pt x="246" y="104"/>
                </a:lnTo>
                <a:lnTo>
                  <a:pt x="259" y="91"/>
                </a:lnTo>
                <a:lnTo>
                  <a:pt x="274" y="80"/>
                </a:lnTo>
                <a:lnTo>
                  <a:pt x="290" y="68"/>
                </a:lnTo>
                <a:lnTo>
                  <a:pt x="307" y="58"/>
                </a:lnTo>
                <a:lnTo>
                  <a:pt x="324" y="49"/>
                </a:lnTo>
                <a:lnTo>
                  <a:pt x="341" y="40"/>
                </a:lnTo>
                <a:lnTo>
                  <a:pt x="359" y="32"/>
                </a:lnTo>
                <a:lnTo>
                  <a:pt x="377" y="25"/>
                </a:lnTo>
                <a:lnTo>
                  <a:pt x="395" y="19"/>
                </a:lnTo>
                <a:lnTo>
                  <a:pt x="414" y="13"/>
                </a:lnTo>
                <a:lnTo>
                  <a:pt x="433" y="8"/>
                </a:lnTo>
                <a:lnTo>
                  <a:pt x="453" y="5"/>
                </a:lnTo>
                <a:lnTo>
                  <a:pt x="473" y="3"/>
                </a:lnTo>
                <a:lnTo>
                  <a:pt x="493" y="2"/>
                </a:lnTo>
                <a:lnTo>
                  <a:pt x="514" y="0"/>
                </a:lnTo>
                <a:lnTo>
                  <a:pt x="514" y="0"/>
                </a:lnTo>
                <a:lnTo>
                  <a:pt x="534" y="2"/>
                </a:lnTo>
                <a:lnTo>
                  <a:pt x="555" y="3"/>
                </a:lnTo>
                <a:lnTo>
                  <a:pt x="574" y="5"/>
                </a:lnTo>
                <a:lnTo>
                  <a:pt x="594" y="8"/>
                </a:lnTo>
                <a:lnTo>
                  <a:pt x="613" y="13"/>
                </a:lnTo>
                <a:lnTo>
                  <a:pt x="633" y="19"/>
                </a:lnTo>
                <a:lnTo>
                  <a:pt x="651" y="25"/>
                </a:lnTo>
                <a:lnTo>
                  <a:pt x="669" y="32"/>
                </a:lnTo>
                <a:lnTo>
                  <a:pt x="687" y="40"/>
                </a:lnTo>
                <a:lnTo>
                  <a:pt x="704" y="49"/>
                </a:lnTo>
                <a:lnTo>
                  <a:pt x="721" y="58"/>
                </a:lnTo>
                <a:lnTo>
                  <a:pt x="737" y="68"/>
                </a:lnTo>
                <a:lnTo>
                  <a:pt x="753" y="80"/>
                </a:lnTo>
                <a:lnTo>
                  <a:pt x="768" y="91"/>
                </a:lnTo>
                <a:lnTo>
                  <a:pt x="782" y="104"/>
                </a:lnTo>
                <a:lnTo>
                  <a:pt x="797" y="118"/>
                </a:lnTo>
                <a:lnTo>
                  <a:pt x="809" y="132"/>
                </a:lnTo>
                <a:lnTo>
                  <a:pt x="822" y="146"/>
                </a:lnTo>
                <a:lnTo>
                  <a:pt x="834" y="162"/>
                </a:lnTo>
                <a:lnTo>
                  <a:pt x="845" y="177"/>
                </a:lnTo>
                <a:lnTo>
                  <a:pt x="855" y="193"/>
                </a:lnTo>
                <a:lnTo>
                  <a:pt x="865" y="210"/>
                </a:lnTo>
                <a:lnTo>
                  <a:pt x="874" y="228"/>
                </a:lnTo>
                <a:lnTo>
                  <a:pt x="882" y="245"/>
                </a:lnTo>
                <a:lnTo>
                  <a:pt x="889" y="263"/>
                </a:lnTo>
                <a:lnTo>
                  <a:pt x="896" y="282"/>
                </a:lnTo>
                <a:lnTo>
                  <a:pt x="900" y="300"/>
                </a:lnTo>
                <a:lnTo>
                  <a:pt x="905" y="320"/>
                </a:lnTo>
                <a:lnTo>
                  <a:pt x="908" y="339"/>
                </a:lnTo>
                <a:lnTo>
                  <a:pt x="911" y="359"/>
                </a:lnTo>
                <a:lnTo>
                  <a:pt x="913" y="380"/>
                </a:lnTo>
                <a:lnTo>
                  <a:pt x="913" y="400"/>
                </a:lnTo>
                <a:lnTo>
                  <a:pt x="913" y="625"/>
                </a:lnTo>
                <a:lnTo>
                  <a:pt x="913" y="625"/>
                </a:lnTo>
                <a:lnTo>
                  <a:pt x="898" y="609"/>
                </a:lnTo>
                <a:lnTo>
                  <a:pt x="881" y="593"/>
                </a:lnTo>
                <a:lnTo>
                  <a:pt x="865" y="578"/>
                </a:lnTo>
                <a:lnTo>
                  <a:pt x="846" y="564"/>
                </a:lnTo>
                <a:lnTo>
                  <a:pt x="829" y="550"/>
                </a:lnTo>
                <a:lnTo>
                  <a:pt x="809" y="538"/>
                </a:lnTo>
                <a:lnTo>
                  <a:pt x="791" y="525"/>
                </a:lnTo>
                <a:lnTo>
                  <a:pt x="770" y="513"/>
                </a:lnTo>
                <a:lnTo>
                  <a:pt x="770" y="400"/>
                </a:lnTo>
                <a:lnTo>
                  <a:pt x="770" y="400"/>
                </a:lnTo>
                <a:lnTo>
                  <a:pt x="769" y="374"/>
                </a:lnTo>
                <a:lnTo>
                  <a:pt x="765" y="349"/>
                </a:lnTo>
                <a:lnTo>
                  <a:pt x="759" y="324"/>
                </a:lnTo>
                <a:lnTo>
                  <a:pt x="751" y="300"/>
                </a:lnTo>
                <a:lnTo>
                  <a:pt x="739" y="278"/>
                </a:lnTo>
                <a:lnTo>
                  <a:pt x="726" y="256"/>
                </a:lnTo>
                <a:lnTo>
                  <a:pt x="711" y="237"/>
                </a:lnTo>
                <a:lnTo>
                  <a:pt x="695" y="218"/>
                </a:lnTo>
                <a:lnTo>
                  <a:pt x="677" y="202"/>
                </a:lnTo>
                <a:lnTo>
                  <a:pt x="657" y="187"/>
                </a:lnTo>
                <a:lnTo>
                  <a:pt x="636" y="174"/>
                </a:lnTo>
                <a:lnTo>
                  <a:pt x="613" y="164"/>
                </a:lnTo>
                <a:lnTo>
                  <a:pt x="590" y="155"/>
                </a:lnTo>
                <a:lnTo>
                  <a:pt x="565" y="149"/>
                </a:lnTo>
                <a:lnTo>
                  <a:pt x="540" y="145"/>
                </a:lnTo>
                <a:lnTo>
                  <a:pt x="514" y="143"/>
                </a:lnTo>
                <a:lnTo>
                  <a:pt x="514" y="143"/>
                </a:lnTo>
                <a:lnTo>
                  <a:pt x="488" y="145"/>
                </a:lnTo>
                <a:lnTo>
                  <a:pt x="462" y="149"/>
                </a:lnTo>
                <a:lnTo>
                  <a:pt x="437" y="155"/>
                </a:lnTo>
                <a:lnTo>
                  <a:pt x="414" y="164"/>
                </a:lnTo>
                <a:lnTo>
                  <a:pt x="392" y="174"/>
                </a:lnTo>
                <a:lnTo>
                  <a:pt x="370" y="187"/>
                </a:lnTo>
                <a:lnTo>
                  <a:pt x="350" y="202"/>
                </a:lnTo>
                <a:lnTo>
                  <a:pt x="332" y="218"/>
                </a:lnTo>
                <a:lnTo>
                  <a:pt x="316" y="237"/>
                </a:lnTo>
                <a:lnTo>
                  <a:pt x="301" y="256"/>
                </a:lnTo>
                <a:lnTo>
                  <a:pt x="288" y="278"/>
                </a:lnTo>
                <a:lnTo>
                  <a:pt x="277" y="300"/>
                </a:lnTo>
                <a:lnTo>
                  <a:pt x="269" y="324"/>
                </a:lnTo>
                <a:lnTo>
                  <a:pt x="262" y="349"/>
                </a:lnTo>
                <a:lnTo>
                  <a:pt x="258" y="374"/>
                </a:lnTo>
                <a:lnTo>
                  <a:pt x="257" y="400"/>
                </a:lnTo>
                <a:lnTo>
                  <a:pt x="257" y="515"/>
                </a:lnTo>
                <a:lnTo>
                  <a:pt x="257" y="515"/>
                </a:lnTo>
                <a:lnTo>
                  <a:pt x="237" y="526"/>
                </a:lnTo>
                <a:lnTo>
                  <a:pt x="218" y="539"/>
                </a:lnTo>
                <a:lnTo>
                  <a:pt x="199" y="551"/>
                </a:lnTo>
                <a:lnTo>
                  <a:pt x="181" y="565"/>
                </a:lnTo>
                <a:lnTo>
                  <a:pt x="163" y="580"/>
                </a:lnTo>
                <a:lnTo>
                  <a:pt x="146" y="595"/>
                </a:lnTo>
                <a:lnTo>
                  <a:pt x="130" y="611"/>
                </a:lnTo>
                <a:lnTo>
                  <a:pt x="114" y="628"/>
                </a:lnTo>
                <a:lnTo>
                  <a:pt x="114" y="628"/>
                </a:lnTo>
                <a:close/>
                <a:moveTo>
                  <a:pt x="1030" y="1014"/>
                </a:moveTo>
                <a:lnTo>
                  <a:pt x="1030" y="1014"/>
                </a:lnTo>
                <a:lnTo>
                  <a:pt x="1030" y="1040"/>
                </a:lnTo>
                <a:lnTo>
                  <a:pt x="1027" y="1067"/>
                </a:lnTo>
                <a:lnTo>
                  <a:pt x="1024" y="1092"/>
                </a:lnTo>
                <a:lnTo>
                  <a:pt x="1019" y="1118"/>
                </a:lnTo>
                <a:lnTo>
                  <a:pt x="1013" y="1143"/>
                </a:lnTo>
                <a:lnTo>
                  <a:pt x="1006" y="1167"/>
                </a:lnTo>
                <a:lnTo>
                  <a:pt x="998" y="1191"/>
                </a:lnTo>
                <a:lnTo>
                  <a:pt x="989" y="1214"/>
                </a:lnTo>
                <a:lnTo>
                  <a:pt x="979" y="1237"/>
                </a:lnTo>
                <a:lnTo>
                  <a:pt x="967" y="1259"/>
                </a:lnTo>
                <a:lnTo>
                  <a:pt x="955" y="1281"/>
                </a:lnTo>
                <a:lnTo>
                  <a:pt x="942" y="1302"/>
                </a:lnTo>
                <a:lnTo>
                  <a:pt x="927" y="1322"/>
                </a:lnTo>
                <a:lnTo>
                  <a:pt x="912" y="1341"/>
                </a:lnTo>
                <a:lnTo>
                  <a:pt x="896" y="1361"/>
                </a:lnTo>
                <a:lnTo>
                  <a:pt x="878" y="1378"/>
                </a:lnTo>
                <a:lnTo>
                  <a:pt x="861" y="1395"/>
                </a:lnTo>
                <a:lnTo>
                  <a:pt x="842" y="1412"/>
                </a:lnTo>
                <a:lnTo>
                  <a:pt x="823" y="1427"/>
                </a:lnTo>
                <a:lnTo>
                  <a:pt x="802" y="1442"/>
                </a:lnTo>
                <a:lnTo>
                  <a:pt x="782" y="1454"/>
                </a:lnTo>
                <a:lnTo>
                  <a:pt x="760" y="1467"/>
                </a:lnTo>
                <a:lnTo>
                  <a:pt x="738" y="1478"/>
                </a:lnTo>
                <a:lnTo>
                  <a:pt x="715" y="1489"/>
                </a:lnTo>
                <a:lnTo>
                  <a:pt x="692" y="1498"/>
                </a:lnTo>
                <a:lnTo>
                  <a:pt x="667" y="1506"/>
                </a:lnTo>
                <a:lnTo>
                  <a:pt x="643" y="1513"/>
                </a:lnTo>
                <a:lnTo>
                  <a:pt x="618" y="1519"/>
                </a:lnTo>
                <a:lnTo>
                  <a:pt x="593" y="1523"/>
                </a:lnTo>
                <a:lnTo>
                  <a:pt x="567" y="1527"/>
                </a:lnTo>
                <a:lnTo>
                  <a:pt x="541" y="1528"/>
                </a:lnTo>
                <a:lnTo>
                  <a:pt x="514" y="1529"/>
                </a:lnTo>
                <a:lnTo>
                  <a:pt x="514" y="1529"/>
                </a:lnTo>
                <a:lnTo>
                  <a:pt x="488" y="1528"/>
                </a:lnTo>
                <a:lnTo>
                  <a:pt x="462" y="1527"/>
                </a:lnTo>
                <a:lnTo>
                  <a:pt x="436" y="1523"/>
                </a:lnTo>
                <a:lnTo>
                  <a:pt x="412" y="1519"/>
                </a:lnTo>
                <a:lnTo>
                  <a:pt x="386" y="1513"/>
                </a:lnTo>
                <a:lnTo>
                  <a:pt x="362" y="1506"/>
                </a:lnTo>
                <a:lnTo>
                  <a:pt x="338" y="1498"/>
                </a:lnTo>
                <a:lnTo>
                  <a:pt x="315" y="1489"/>
                </a:lnTo>
                <a:lnTo>
                  <a:pt x="292" y="1478"/>
                </a:lnTo>
                <a:lnTo>
                  <a:pt x="270" y="1467"/>
                </a:lnTo>
                <a:lnTo>
                  <a:pt x="248" y="1454"/>
                </a:lnTo>
                <a:lnTo>
                  <a:pt x="227" y="1442"/>
                </a:lnTo>
                <a:lnTo>
                  <a:pt x="206" y="1427"/>
                </a:lnTo>
                <a:lnTo>
                  <a:pt x="187" y="1412"/>
                </a:lnTo>
                <a:lnTo>
                  <a:pt x="168" y="1395"/>
                </a:lnTo>
                <a:lnTo>
                  <a:pt x="151" y="1378"/>
                </a:lnTo>
                <a:lnTo>
                  <a:pt x="134" y="1361"/>
                </a:lnTo>
                <a:lnTo>
                  <a:pt x="118" y="1341"/>
                </a:lnTo>
                <a:lnTo>
                  <a:pt x="101" y="1322"/>
                </a:lnTo>
                <a:lnTo>
                  <a:pt x="88" y="1302"/>
                </a:lnTo>
                <a:lnTo>
                  <a:pt x="74" y="1281"/>
                </a:lnTo>
                <a:lnTo>
                  <a:pt x="62" y="1259"/>
                </a:lnTo>
                <a:lnTo>
                  <a:pt x="51" y="1237"/>
                </a:lnTo>
                <a:lnTo>
                  <a:pt x="40" y="1214"/>
                </a:lnTo>
                <a:lnTo>
                  <a:pt x="31" y="1191"/>
                </a:lnTo>
                <a:lnTo>
                  <a:pt x="23" y="1167"/>
                </a:lnTo>
                <a:lnTo>
                  <a:pt x="16" y="1143"/>
                </a:lnTo>
                <a:lnTo>
                  <a:pt x="10" y="1118"/>
                </a:lnTo>
                <a:lnTo>
                  <a:pt x="6" y="1092"/>
                </a:lnTo>
                <a:lnTo>
                  <a:pt x="2" y="1067"/>
                </a:lnTo>
                <a:lnTo>
                  <a:pt x="0" y="1040"/>
                </a:lnTo>
                <a:lnTo>
                  <a:pt x="0" y="1014"/>
                </a:lnTo>
                <a:lnTo>
                  <a:pt x="0" y="1014"/>
                </a:lnTo>
                <a:lnTo>
                  <a:pt x="0" y="987"/>
                </a:lnTo>
                <a:lnTo>
                  <a:pt x="2" y="962"/>
                </a:lnTo>
                <a:lnTo>
                  <a:pt x="6" y="935"/>
                </a:lnTo>
                <a:lnTo>
                  <a:pt x="10" y="910"/>
                </a:lnTo>
                <a:lnTo>
                  <a:pt x="16" y="886"/>
                </a:lnTo>
                <a:lnTo>
                  <a:pt x="23" y="860"/>
                </a:lnTo>
                <a:lnTo>
                  <a:pt x="31" y="837"/>
                </a:lnTo>
                <a:lnTo>
                  <a:pt x="40" y="813"/>
                </a:lnTo>
                <a:lnTo>
                  <a:pt x="51" y="791"/>
                </a:lnTo>
                <a:lnTo>
                  <a:pt x="62" y="768"/>
                </a:lnTo>
                <a:lnTo>
                  <a:pt x="74" y="747"/>
                </a:lnTo>
                <a:lnTo>
                  <a:pt x="88" y="727"/>
                </a:lnTo>
                <a:lnTo>
                  <a:pt x="101" y="706"/>
                </a:lnTo>
                <a:lnTo>
                  <a:pt x="118" y="686"/>
                </a:lnTo>
                <a:lnTo>
                  <a:pt x="134" y="668"/>
                </a:lnTo>
                <a:lnTo>
                  <a:pt x="151" y="649"/>
                </a:lnTo>
                <a:lnTo>
                  <a:pt x="168" y="633"/>
                </a:lnTo>
                <a:lnTo>
                  <a:pt x="187" y="617"/>
                </a:lnTo>
                <a:lnTo>
                  <a:pt x="206" y="601"/>
                </a:lnTo>
                <a:lnTo>
                  <a:pt x="227" y="587"/>
                </a:lnTo>
                <a:lnTo>
                  <a:pt x="248" y="573"/>
                </a:lnTo>
                <a:lnTo>
                  <a:pt x="270" y="561"/>
                </a:lnTo>
                <a:lnTo>
                  <a:pt x="292" y="550"/>
                </a:lnTo>
                <a:lnTo>
                  <a:pt x="315" y="540"/>
                </a:lnTo>
                <a:lnTo>
                  <a:pt x="338" y="531"/>
                </a:lnTo>
                <a:lnTo>
                  <a:pt x="362" y="523"/>
                </a:lnTo>
                <a:lnTo>
                  <a:pt x="386" y="515"/>
                </a:lnTo>
                <a:lnTo>
                  <a:pt x="412" y="509"/>
                </a:lnTo>
                <a:lnTo>
                  <a:pt x="436" y="505"/>
                </a:lnTo>
                <a:lnTo>
                  <a:pt x="462" y="502"/>
                </a:lnTo>
                <a:lnTo>
                  <a:pt x="488" y="500"/>
                </a:lnTo>
                <a:lnTo>
                  <a:pt x="514" y="498"/>
                </a:lnTo>
                <a:lnTo>
                  <a:pt x="514" y="498"/>
                </a:lnTo>
                <a:lnTo>
                  <a:pt x="541" y="500"/>
                </a:lnTo>
                <a:lnTo>
                  <a:pt x="567" y="502"/>
                </a:lnTo>
                <a:lnTo>
                  <a:pt x="593" y="505"/>
                </a:lnTo>
                <a:lnTo>
                  <a:pt x="618" y="509"/>
                </a:lnTo>
                <a:lnTo>
                  <a:pt x="643" y="515"/>
                </a:lnTo>
                <a:lnTo>
                  <a:pt x="667" y="523"/>
                </a:lnTo>
                <a:lnTo>
                  <a:pt x="692" y="531"/>
                </a:lnTo>
                <a:lnTo>
                  <a:pt x="715" y="540"/>
                </a:lnTo>
                <a:lnTo>
                  <a:pt x="738" y="550"/>
                </a:lnTo>
                <a:lnTo>
                  <a:pt x="760" y="561"/>
                </a:lnTo>
                <a:lnTo>
                  <a:pt x="782" y="573"/>
                </a:lnTo>
                <a:lnTo>
                  <a:pt x="802" y="587"/>
                </a:lnTo>
                <a:lnTo>
                  <a:pt x="823" y="601"/>
                </a:lnTo>
                <a:lnTo>
                  <a:pt x="842" y="617"/>
                </a:lnTo>
                <a:lnTo>
                  <a:pt x="861" y="633"/>
                </a:lnTo>
                <a:lnTo>
                  <a:pt x="878" y="649"/>
                </a:lnTo>
                <a:lnTo>
                  <a:pt x="896" y="668"/>
                </a:lnTo>
                <a:lnTo>
                  <a:pt x="912" y="686"/>
                </a:lnTo>
                <a:lnTo>
                  <a:pt x="927" y="706"/>
                </a:lnTo>
                <a:lnTo>
                  <a:pt x="942" y="727"/>
                </a:lnTo>
                <a:lnTo>
                  <a:pt x="955" y="747"/>
                </a:lnTo>
                <a:lnTo>
                  <a:pt x="967" y="768"/>
                </a:lnTo>
                <a:lnTo>
                  <a:pt x="979" y="791"/>
                </a:lnTo>
                <a:lnTo>
                  <a:pt x="989" y="813"/>
                </a:lnTo>
                <a:lnTo>
                  <a:pt x="998" y="837"/>
                </a:lnTo>
                <a:lnTo>
                  <a:pt x="1006" y="860"/>
                </a:lnTo>
                <a:lnTo>
                  <a:pt x="1013" y="886"/>
                </a:lnTo>
                <a:lnTo>
                  <a:pt x="1019" y="910"/>
                </a:lnTo>
                <a:lnTo>
                  <a:pt x="1024" y="935"/>
                </a:lnTo>
                <a:lnTo>
                  <a:pt x="1027" y="962"/>
                </a:lnTo>
                <a:lnTo>
                  <a:pt x="1030" y="987"/>
                </a:lnTo>
                <a:lnTo>
                  <a:pt x="1030" y="1014"/>
                </a:lnTo>
                <a:lnTo>
                  <a:pt x="1030" y="1014"/>
                </a:lnTo>
                <a:close/>
                <a:moveTo>
                  <a:pt x="899" y="1016"/>
                </a:moveTo>
                <a:lnTo>
                  <a:pt x="899" y="1016"/>
                </a:lnTo>
                <a:lnTo>
                  <a:pt x="899" y="997"/>
                </a:lnTo>
                <a:lnTo>
                  <a:pt x="897" y="977"/>
                </a:lnTo>
                <a:lnTo>
                  <a:pt x="895" y="957"/>
                </a:lnTo>
                <a:lnTo>
                  <a:pt x="891" y="939"/>
                </a:lnTo>
                <a:lnTo>
                  <a:pt x="888" y="920"/>
                </a:lnTo>
                <a:lnTo>
                  <a:pt x="882" y="902"/>
                </a:lnTo>
                <a:lnTo>
                  <a:pt x="876" y="884"/>
                </a:lnTo>
                <a:lnTo>
                  <a:pt x="869" y="866"/>
                </a:lnTo>
                <a:lnTo>
                  <a:pt x="861" y="850"/>
                </a:lnTo>
                <a:lnTo>
                  <a:pt x="853" y="833"/>
                </a:lnTo>
                <a:lnTo>
                  <a:pt x="844" y="817"/>
                </a:lnTo>
                <a:lnTo>
                  <a:pt x="834" y="802"/>
                </a:lnTo>
                <a:lnTo>
                  <a:pt x="823" y="787"/>
                </a:lnTo>
                <a:lnTo>
                  <a:pt x="812" y="772"/>
                </a:lnTo>
                <a:lnTo>
                  <a:pt x="799" y="758"/>
                </a:lnTo>
                <a:lnTo>
                  <a:pt x="786" y="744"/>
                </a:lnTo>
                <a:lnTo>
                  <a:pt x="774" y="731"/>
                </a:lnTo>
                <a:lnTo>
                  <a:pt x="760" y="720"/>
                </a:lnTo>
                <a:lnTo>
                  <a:pt x="745" y="708"/>
                </a:lnTo>
                <a:lnTo>
                  <a:pt x="730" y="697"/>
                </a:lnTo>
                <a:lnTo>
                  <a:pt x="714" y="688"/>
                </a:lnTo>
                <a:lnTo>
                  <a:pt x="697" y="678"/>
                </a:lnTo>
                <a:lnTo>
                  <a:pt x="681" y="669"/>
                </a:lnTo>
                <a:lnTo>
                  <a:pt x="664" y="662"/>
                </a:lnTo>
                <a:lnTo>
                  <a:pt x="647" y="655"/>
                </a:lnTo>
                <a:lnTo>
                  <a:pt x="629" y="648"/>
                </a:lnTo>
                <a:lnTo>
                  <a:pt x="611" y="644"/>
                </a:lnTo>
                <a:lnTo>
                  <a:pt x="593" y="639"/>
                </a:lnTo>
                <a:lnTo>
                  <a:pt x="573" y="636"/>
                </a:lnTo>
                <a:lnTo>
                  <a:pt x="555" y="633"/>
                </a:lnTo>
                <a:lnTo>
                  <a:pt x="535" y="632"/>
                </a:lnTo>
                <a:lnTo>
                  <a:pt x="514" y="631"/>
                </a:lnTo>
                <a:lnTo>
                  <a:pt x="514" y="631"/>
                </a:lnTo>
                <a:lnTo>
                  <a:pt x="495" y="632"/>
                </a:lnTo>
                <a:lnTo>
                  <a:pt x="475" y="633"/>
                </a:lnTo>
                <a:lnTo>
                  <a:pt x="457" y="636"/>
                </a:lnTo>
                <a:lnTo>
                  <a:pt x="437" y="639"/>
                </a:lnTo>
                <a:lnTo>
                  <a:pt x="418" y="644"/>
                </a:lnTo>
                <a:lnTo>
                  <a:pt x="400" y="648"/>
                </a:lnTo>
                <a:lnTo>
                  <a:pt x="383" y="655"/>
                </a:lnTo>
                <a:lnTo>
                  <a:pt x="365" y="662"/>
                </a:lnTo>
                <a:lnTo>
                  <a:pt x="348" y="669"/>
                </a:lnTo>
                <a:lnTo>
                  <a:pt x="332" y="678"/>
                </a:lnTo>
                <a:lnTo>
                  <a:pt x="316" y="688"/>
                </a:lnTo>
                <a:lnTo>
                  <a:pt x="300" y="697"/>
                </a:lnTo>
                <a:lnTo>
                  <a:pt x="285" y="708"/>
                </a:lnTo>
                <a:lnTo>
                  <a:pt x="270" y="720"/>
                </a:lnTo>
                <a:lnTo>
                  <a:pt x="256" y="731"/>
                </a:lnTo>
                <a:lnTo>
                  <a:pt x="243" y="744"/>
                </a:lnTo>
                <a:lnTo>
                  <a:pt x="231" y="758"/>
                </a:lnTo>
                <a:lnTo>
                  <a:pt x="218" y="772"/>
                </a:lnTo>
                <a:lnTo>
                  <a:pt x="206" y="787"/>
                </a:lnTo>
                <a:lnTo>
                  <a:pt x="196" y="802"/>
                </a:lnTo>
                <a:lnTo>
                  <a:pt x="186" y="817"/>
                </a:lnTo>
                <a:lnTo>
                  <a:pt x="176" y="833"/>
                </a:lnTo>
                <a:lnTo>
                  <a:pt x="168" y="850"/>
                </a:lnTo>
                <a:lnTo>
                  <a:pt x="160" y="866"/>
                </a:lnTo>
                <a:lnTo>
                  <a:pt x="153" y="884"/>
                </a:lnTo>
                <a:lnTo>
                  <a:pt x="148" y="902"/>
                </a:lnTo>
                <a:lnTo>
                  <a:pt x="142" y="920"/>
                </a:lnTo>
                <a:lnTo>
                  <a:pt x="138" y="939"/>
                </a:lnTo>
                <a:lnTo>
                  <a:pt x="135" y="957"/>
                </a:lnTo>
                <a:lnTo>
                  <a:pt x="131" y="977"/>
                </a:lnTo>
                <a:lnTo>
                  <a:pt x="130" y="997"/>
                </a:lnTo>
                <a:lnTo>
                  <a:pt x="130" y="1016"/>
                </a:lnTo>
                <a:lnTo>
                  <a:pt x="130" y="1016"/>
                </a:lnTo>
                <a:lnTo>
                  <a:pt x="130" y="1036"/>
                </a:lnTo>
                <a:lnTo>
                  <a:pt x="131" y="1055"/>
                </a:lnTo>
                <a:lnTo>
                  <a:pt x="135" y="1075"/>
                </a:lnTo>
                <a:lnTo>
                  <a:pt x="138" y="1093"/>
                </a:lnTo>
                <a:lnTo>
                  <a:pt x="142" y="1112"/>
                </a:lnTo>
                <a:lnTo>
                  <a:pt x="148" y="1130"/>
                </a:lnTo>
                <a:lnTo>
                  <a:pt x="153" y="1149"/>
                </a:lnTo>
                <a:lnTo>
                  <a:pt x="160" y="1166"/>
                </a:lnTo>
                <a:lnTo>
                  <a:pt x="168" y="1183"/>
                </a:lnTo>
                <a:lnTo>
                  <a:pt x="176" y="1199"/>
                </a:lnTo>
                <a:lnTo>
                  <a:pt x="186" y="1216"/>
                </a:lnTo>
                <a:lnTo>
                  <a:pt x="196" y="1232"/>
                </a:lnTo>
                <a:lnTo>
                  <a:pt x="206" y="1247"/>
                </a:lnTo>
                <a:lnTo>
                  <a:pt x="218" y="1261"/>
                </a:lnTo>
                <a:lnTo>
                  <a:pt x="231" y="1274"/>
                </a:lnTo>
                <a:lnTo>
                  <a:pt x="243" y="1288"/>
                </a:lnTo>
                <a:lnTo>
                  <a:pt x="256" y="1301"/>
                </a:lnTo>
                <a:lnTo>
                  <a:pt x="270" y="1312"/>
                </a:lnTo>
                <a:lnTo>
                  <a:pt x="285" y="1324"/>
                </a:lnTo>
                <a:lnTo>
                  <a:pt x="300" y="1335"/>
                </a:lnTo>
                <a:lnTo>
                  <a:pt x="316" y="1345"/>
                </a:lnTo>
                <a:lnTo>
                  <a:pt x="332" y="1354"/>
                </a:lnTo>
                <a:lnTo>
                  <a:pt x="348" y="1363"/>
                </a:lnTo>
                <a:lnTo>
                  <a:pt x="365" y="1371"/>
                </a:lnTo>
                <a:lnTo>
                  <a:pt x="383" y="1377"/>
                </a:lnTo>
                <a:lnTo>
                  <a:pt x="400" y="1384"/>
                </a:lnTo>
                <a:lnTo>
                  <a:pt x="418" y="1389"/>
                </a:lnTo>
                <a:lnTo>
                  <a:pt x="437" y="1393"/>
                </a:lnTo>
                <a:lnTo>
                  <a:pt x="457" y="1397"/>
                </a:lnTo>
                <a:lnTo>
                  <a:pt x="475" y="1399"/>
                </a:lnTo>
                <a:lnTo>
                  <a:pt x="495" y="1400"/>
                </a:lnTo>
                <a:lnTo>
                  <a:pt x="514" y="1401"/>
                </a:lnTo>
                <a:lnTo>
                  <a:pt x="514" y="1401"/>
                </a:lnTo>
                <a:lnTo>
                  <a:pt x="535" y="1400"/>
                </a:lnTo>
                <a:lnTo>
                  <a:pt x="555" y="1399"/>
                </a:lnTo>
                <a:lnTo>
                  <a:pt x="573" y="1397"/>
                </a:lnTo>
                <a:lnTo>
                  <a:pt x="593" y="1393"/>
                </a:lnTo>
                <a:lnTo>
                  <a:pt x="611" y="1389"/>
                </a:lnTo>
                <a:lnTo>
                  <a:pt x="629" y="1384"/>
                </a:lnTo>
                <a:lnTo>
                  <a:pt x="647" y="1377"/>
                </a:lnTo>
                <a:lnTo>
                  <a:pt x="664" y="1371"/>
                </a:lnTo>
                <a:lnTo>
                  <a:pt x="681" y="1363"/>
                </a:lnTo>
                <a:lnTo>
                  <a:pt x="697" y="1354"/>
                </a:lnTo>
                <a:lnTo>
                  <a:pt x="714" y="1345"/>
                </a:lnTo>
                <a:lnTo>
                  <a:pt x="730" y="1335"/>
                </a:lnTo>
                <a:lnTo>
                  <a:pt x="745" y="1324"/>
                </a:lnTo>
                <a:lnTo>
                  <a:pt x="760" y="1312"/>
                </a:lnTo>
                <a:lnTo>
                  <a:pt x="774" y="1301"/>
                </a:lnTo>
                <a:lnTo>
                  <a:pt x="786" y="1288"/>
                </a:lnTo>
                <a:lnTo>
                  <a:pt x="799" y="1274"/>
                </a:lnTo>
                <a:lnTo>
                  <a:pt x="812" y="1261"/>
                </a:lnTo>
                <a:lnTo>
                  <a:pt x="823" y="1247"/>
                </a:lnTo>
                <a:lnTo>
                  <a:pt x="834" y="1232"/>
                </a:lnTo>
                <a:lnTo>
                  <a:pt x="844" y="1216"/>
                </a:lnTo>
                <a:lnTo>
                  <a:pt x="853" y="1199"/>
                </a:lnTo>
                <a:lnTo>
                  <a:pt x="861" y="1183"/>
                </a:lnTo>
                <a:lnTo>
                  <a:pt x="869" y="1166"/>
                </a:lnTo>
                <a:lnTo>
                  <a:pt x="876" y="1149"/>
                </a:lnTo>
                <a:lnTo>
                  <a:pt x="882" y="1130"/>
                </a:lnTo>
                <a:lnTo>
                  <a:pt x="888" y="1112"/>
                </a:lnTo>
                <a:lnTo>
                  <a:pt x="891" y="1093"/>
                </a:lnTo>
                <a:lnTo>
                  <a:pt x="895" y="1075"/>
                </a:lnTo>
                <a:lnTo>
                  <a:pt x="897" y="1055"/>
                </a:lnTo>
                <a:lnTo>
                  <a:pt x="899" y="1036"/>
                </a:lnTo>
                <a:lnTo>
                  <a:pt x="899" y="1016"/>
                </a:lnTo>
                <a:lnTo>
                  <a:pt x="899" y="1016"/>
                </a:lnTo>
                <a:close/>
                <a:moveTo>
                  <a:pt x="837" y="1016"/>
                </a:moveTo>
                <a:lnTo>
                  <a:pt x="837" y="1016"/>
                </a:lnTo>
                <a:lnTo>
                  <a:pt x="837" y="1032"/>
                </a:lnTo>
                <a:lnTo>
                  <a:pt x="836" y="1050"/>
                </a:lnTo>
                <a:lnTo>
                  <a:pt x="834" y="1066"/>
                </a:lnTo>
                <a:lnTo>
                  <a:pt x="830" y="1081"/>
                </a:lnTo>
                <a:lnTo>
                  <a:pt x="827" y="1097"/>
                </a:lnTo>
                <a:lnTo>
                  <a:pt x="822" y="1112"/>
                </a:lnTo>
                <a:lnTo>
                  <a:pt x="817" y="1127"/>
                </a:lnTo>
                <a:lnTo>
                  <a:pt x="812" y="1142"/>
                </a:lnTo>
                <a:lnTo>
                  <a:pt x="805" y="1156"/>
                </a:lnTo>
                <a:lnTo>
                  <a:pt x="798" y="1169"/>
                </a:lnTo>
                <a:lnTo>
                  <a:pt x="790" y="1183"/>
                </a:lnTo>
                <a:lnTo>
                  <a:pt x="782" y="1196"/>
                </a:lnTo>
                <a:lnTo>
                  <a:pt x="772" y="1209"/>
                </a:lnTo>
                <a:lnTo>
                  <a:pt x="763" y="1221"/>
                </a:lnTo>
                <a:lnTo>
                  <a:pt x="753" y="1233"/>
                </a:lnTo>
                <a:lnTo>
                  <a:pt x="742" y="1244"/>
                </a:lnTo>
                <a:lnTo>
                  <a:pt x="731" y="1255"/>
                </a:lnTo>
                <a:lnTo>
                  <a:pt x="719" y="1265"/>
                </a:lnTo>
                <a:lnTo>
                  <a:pt x="708" y="1274"/>
                </a:lnTo>
                <a:lnTo>
                  <a:pt x="695" y="1284"/>
                </a:lnTo>
                <a:lnTo>
                  <a:pt x="681" y="1292"/>
                </a:lnTo>
                <a:lnTo>
                  <a:pt x="669" y="1300"/>
                </a:lnTo>
                <a:lnTo>
                  <a:pt x="655" y="1307"/>
                </a:lnTo>
                <a:lnTo>
                  <a:pt x="640" y="1314"/>
                </a:lnTo>
                <a:lnTo>
                  <a:pt x="625" y="1319"/>
                </a:lnTo>
                <a:lnTo>
                  <a:pt x="610" y="1324"/>
                </a:lnTo>
                <a:lnTo>
                  <a:pt x="595" y="1329"/>
                </a:lnTo>
                <a:lnTo>
                  <a:pt x="580" y="1332"/>
                </a:lnTo>
                <a:lnTo>
                  <a:pt x="564" y="1334"/>
                </a:lnTo>
                <a:lnTo>
                  <a:pt x="548" y="1337"/>
                </a:lnTo>
                <a:lnTo>
                  <a:pt x="531" y="1338"/>
                </a:lnTo>
                <a:lnTo>
                  <a:pt x="514" y="1339"/>
                </a:lnTo>
                <a:lnTo>
                  <a:pt x="514" y="1339"/>
                </a:lnTo>
                <a:lnTo>
                  <a:pt x="498" y="1338"/>
                </a:lnTo>
                <a:lnTo>
                  <a:pt x="482" y="1337"/>
                </a:lnTo>
                <a:lnTo>
                  <a:pt x="466" y="1334"/>
                </a:lnTo>
                <a:lnTo>
                  <a:pt x="450" y="1332"/>
                </a:lnTo>
                <a:lnTo>
                  <a:pt x="435" y="1329"/>
                </a:lnTo>
                <a:lnTo>
                  <a:pt x="418" y="1324"/>
                </a:lnTo>
                <a:lnTo>
                  <a:pt x="403" y="1319"/>
                </a:lnTo>
                <a:lnTo>
                  <a:pt x="390" y="1314"/>
                </a:lnTo>
                <a:lnTo>
                  <a:pt x="375" y="1307"/>
                </a:lnTo>
                <a:lnTo>
                  <a:pt x="361" y="1300"/>
                </a:lnTo>
                <a:lnTo>
                  <a:pt x="348" y="1292"/>
                </a:lnTo>
                <a:lnTo>
                  <a:pt x="334" y="1284"/>
                </a:lnTo>
                <a:lnTo>
                  <a:pt x="322" y="1274"/>
                </a:lnTo>
                <a:lnTo>
                  <a:pt x="310" y="1265"/>
                </a:lnTo>
                <a:lnTo>
                  <a:pt x="299" y="1255"/>
                </a:lnTo>
                <a:lnTo>
                  <a:pt x="287" y="1244"/>
                </a:lnTo>
                <a:lnTo>
                  <a:pt x="277" y="1233"/>
                </a:lnTo>
                <a:lnTo>
                  <a:pt x="266" y="1221"/>
                </a:lnTo>
                <a:lnTo>
                  <a:pt x="257" y="1209"/>
                </a:lnTo>
                <a:lnTo>
                  <a:pt x="248" y="1196"/>
                </a:lnTo>
                <a:lnTo>
                  <a:pt x="239" y="1183"/>
                </a:lnTo>
                <a:lnTo>
                  <a:pt x="232" y="1169"/>
                </a:lnTo>
                <a:lnTo>
                  <a:pt x="225" y="1156"/>
                </a:lnTo>
                <a:lnTo>
                  <a:pt x="218" y="1142"/>
                </a:lnTo>
                <a:lnTo>
                  <a:pt x="212" y="1127"/>
                </a:lnTo>
                <a:lnTo>
                  <a:pt x="206" y="1112"/>
                </a:lnTo>
                <a:lnTo>
                  <a:pt x="203" y="1097"/>
                </a:lnTo>
                <a:lnTo>
                  <a:pt x="199" y="1081"/>
                </a:lnTo>
                <a:lnTo>
                  <a:pt x="196" y="1066"/>
                </a:lnTo>
                <a:lnTo>
                  <a:pt x="194" y="1050"/>
                </a:lnTo>
                <a:lnTo>
                  <a:pt x="192" y="1032"/>
                </a:lnTo>
                <a:lnTo>
                  <a:pt x="192" y="1016"/>
                </a:lnTo>
                <a:lnTo>
                  <a:pt x="192" y="1016"/>
                </a:lnTo>
                <a:lnTo>
                  <a:pt x="192" y="1000"/>
                </a:lnTo>
                <a:lnTo>
                  <a:pt x="194" y="984"/>
                </a:lnTo>
                <a:lnTo>
                  <a:pt x="196" y="968"/>
                </a:lnTo>
                <a:lnTo>
                  <a:pt x="199" y="952"/>
                </a:lnTo>
                <a:lnTo>
                  <a:pt x="203" y="935"/>
                </a:lnTo>
                <a:lnTo>
                  <a:pt x="206" y="920"/>
                </a:lnTo>
                <a:lnTo>
                  <a:pt x="212" y="905"/>
                </a:lnTo>
                <a:lnTo>
                  <a:pt x="218" y="890"/>
                </a:lnTo>
                <a:lnTo>
                  <a:pt x="225" y="877"/>
                </a:lnTo>
                <a:lnTo>
                  <a:pt x="232" y="863"/>
                </a:lnTo>
                <a:lnTo>
                  <a:pt x="239" y="849"/>
                </a:lnTo>
                <a:lnTo>
                  <a:pt x="248" y="836"/>
                </a:lnTo>
                <a:lnTo>
                  <a:pt x="257" y="824"/>
                </a:lnTo>
                <a:lnTo>
                  <a:pt x="266" y="811"/>
                </a:lnTo>
                <a:lnTo>
                  <a:pt x="277" y="799"/>
                </a:lnTo>
                <a:lnTo>
                  <a:pt x="287" y="789"/>
                </a:lnTo>
                <a:lnTo>
                  <a:pt x="299" y="777"/>
                </a:lnTo>
                <a:lnTo>
                  <a:pt x="310" y="767"/>
                </a:lnTo>
                <a:lnTo>
                  <a:pt x="322" y="758"/>
                </a:lnTo>
                <a:lnTo>
                  <a:pt x="334" y="749"/>
                </a:lnTo>
                <a:lnTo>
                  <a:pt x="348" y="741"/>
                </a:lnTo>
                <a:lnTo>
                  <a:pt x="361" y="732"/>
                </a:lnTo>
                <a:lnTo>
                  <a:pt x="375" y="726"/>
                </a:lnTo>
                <a:lnTo>
                  <a:pt x="390" y="720"/>
                </a:lnTo>
                <a:lnTo>
                  <a:pt x="403" y="714"/>
                </a:lnTo>
                <a:lnTo>
                  <a:pt x="418" y="708"/>
                </a:lnTo>
                <a:lnTo>
                  <a:pt x="435" y="704"/>
                </a:lnTo>
                <a:lnTo>
                  <a:pt x="450" y="700"/>
                </a:lnTo>
                <a:lnTo>
                  <a:pt x="466" y="698"/>
                </a:lnTo>
                <a:lnTo>
                  <a:pt x="482" y="696"/>
                </a:lnTo>
                <a:lnTo>
                  <a:pt x="498" y="694"/>
                </a:lnTo>
                <a:lnTo>
                  <a:pt x="514" y="694"/>
                </a:lnTo>
                <a:lnTo>
                  <a:pt x="514" y="694"/>
                </a:lnTo>
                <a:lnTo>
                  <a:pt x="531" y="694"/>
                </a:lnTo>
                <a:lnTo>
                  <a:pt x="548" y="696"/>
                </a:lnTo>
                <a:lnTo>
                  <a:pt x="564" y="698"/>
                </a:lnTo>
                <a:lnTo>
                  <a:pt x="580" y="700"/>
                </a:lnTo>
                <a:lnTo>
                  <a:pt x="595" y="704"/>
                </a:lnTo>
                <a:lnTo>
                  <a:pt x="610" y="708"/>
                </a:lnTo>
                <a:lnTo>
                  <a:pt x="625" y="714"/>
                </a:lnTo>
                <a:lnTo>
                  <a:pt x="640" y="720"/>
                </a:lnTo>
                <a:lnTo>
                  <a:pt x="655" y="726"/>
                </a:lnTo>
                <a:lnTo>
                  <a:pt x="669" y="732"/>
                </a:lnTo>
                <a:lnTo>
                  <a:pt x="681" y="741"/>
                </a:lnTo>
                <a:lnTo>
                  <a:pt x="695" y="749"/>
                </a:lnTo>
                <a:lnTo>
                  <a:pt x="708" y="758"/>
                </a:lnTo>
                <a:lnTo>
                  <a:pt x="719" y="767"/>
                </a:lnTo>
                <a:lnTo>
                  <a:pt x="731" y="777"/>
                </a:lnTo>
                <a:lnTo>
                  <a:pt x="742" y="789"/>
                </a:lnTo>
                <a:lnTo>
                  <a:pt x="753" y="799"/>
                </a:lnTo>
                <a:lnTo>
                  <a:pt x="763" y="811"/>
                </a:lnTo>
                <a:lnTo>
                  <a:pt x="772" y="824"/>
                </a:lnTo>
                <a:lnTo>
                  <a:pt x="782" y="836"/>
                </a:lnTo>
                <a:lnTo>
                  <a:pt x="790" y="849"/>
                </a:lnTo>
                <a:lnTo>
                  <a:pt x="798" y="863"/>
                </a:lnTo>
                <a:lnTo>
                  <a:pt x="805" y="877"/>
                </a:lnTo>
                <a:lnTo>
                  <a:pt x="812" y="890"/>
                </a:lnTo>
                <a:lnTo>
                  <a:pt x="817" y="905"/>
                </a:lnTo>
                <a:lnTo>
                  <a:pt x="822" y="920"/>
                </a:lnTo>
                <a:lnTo>
                  <a:pt x="827" y="935"/>
                </a:lnTo>
                <a:lnTo>
                  <a:pt x="830" y="952"/>
                </a:lnTo>
                <a:lnTo>
                  <a:pt x="834" y="968"/>
                </a:lnTo>
                <a:lnTo>
                  <a:pt x="836" y="984"/>
                </a:lnTo>
                <a:lnTo>
                  <a:pt x="837" y="1000"/>
                </a:lnTo>
                <a:lnTo>
                  <a:pt x="837" y="1016"/>
                </a:lnTo>
                <a:lnTo>
                  <a:pt x="837" y="1016"/>
                </a:lnTo>
                <a:close/>
                <a:moveTo>
                  <a:pt x="602" y="933"/>
                </a:moveTo>
                <a:lnTo>
                  <a:pt x="602" y="933"/>
                </a:lnTo>
                <a:lnTo>
                  <a:pt x="601" y="924"/>
                </a:lnTo>
                <a:lnTo>
                  <a:pt x="599" y="916"/>
                </a:lnTo>
                <a:lnTo>
                  <a:pt x="597" y="908"/>
                </a:lnTo>
                <a:lnTo>
                  <a:pt x="595" y="900"/>
                </a:lnTo>
                <a:lnTo>
                  <a:pt x="590" y="892"/>
                </a:lnTo>
                <a:lnTo>
                  <a:pt x="587" y="885"/>
                </a:lnTo>
                <a:lnTo>
                  <a:pt x="581" y="878"/>
                </a:lnTo>
                <a:lnTo>
                  <a:pt x="575" y="871"/>
                </a:lnTo>
                <a:lnTo>
                  <a:pt x="569" y="865"/>
                </a:lnTo>
                <a:lnTo>
                  <a:pt x="563" y="860"/>
                </a:lnTo>
                <a:lnTo>
                  <a:pt x="556" y="856"/>
                </a:lnTo>
                <a:lnTo>
                  <a:pt x="548" y="852"/>
                </a:lnTo>
                <a:lnTo>
                  <a:pt x="540" y="850"/>
                </a:lnTo>
                <a:lnTo>
                  <a:pt x="531" y="848"/>
                </a:lnTo>
                <a:lnTo>
                  <a:pt x="522" y="845"/>
                </a:lnTo>
                <a:lnTo>
                  <a:pt x="513" y="845"/>
                </a:lnTo>
                <a:lnTo>
                  <a:pt x="513" y="845"/>
                </a:lnTo>
                <a:lnTo>
                  <a:pt x="505" y="845"/>
                </a:lnTo>
                <a:lnTo>
                  <a:pt x="496" y="848"/>
                </a:lnTo>
                <a:lnTo>
                  <a:pt x="488" y="850"/>
                </a:lnTo>
                <a:lnTo>
                  <a:pt x="480" y="852"/>
                </a:lnTo>
                <a:lnTo>
                  <a:pt x="471" y="856"/>
                </a:lnTo>
                <a:lnTo>
                  <a:pt x="465" y="860"/>
                </a:lnTo>
                <a:lnTo>
                  <a:pt x="458" y="865"/>
                </a:lnTo>
                <a:lnTo>
                  <a:pt x="451" y="871"/>
                </a:lnTo>
                <a:lnTo>
                  <a:pt x="446" y="878"/>
                </a:lnTo>
                <a:lnTo>
                  <a:pt x="440" y="885"/>
                </a:lnTo>
                <a:lnTo>
                  <a:pt x="436" y="892"/>
                </a:lnTo>
                <a:lnTo>
                  <a:pt x="432" y="900"/>
                </a:lnTo>
                <a:lnTo>
                  <a:pt x="430" y="908"/>
                </a:lnTo>
                <a:lnTo>
                  <a:pt x="428" y="916"/>
                </a:lnTo>
                <a:lnTo>
                  <a:pt x="427" y="924"/>
                </a:lnTo>
                <a:lnTo>
                  <a:pt x="425" y="933"/>
                </a:lnTo>
                <a:lnTo>
                  <a:pt x="425" y="933"/>
                </a:lnTo>
                <a:lnTo>
                  <a:pt x="425" y="941"/>
                </a:lnTo>
                <a:lnTo>
                  <a:pt x="428" y="948"/>
                </a:lnTo>
                <a:lnTo>
                  <a:pt x="431" y="962"/>
                </a:lnTo>
                <a:lnTo>
                  <a:pt x="437" y="973"/>
                </a:lnTo>
                <a:lnTo>
                  <a:pt x="444" y="984"/>
                </a:lnTo>
                <a:lnTo>
                  <a:pt x="451" y="992"/>
                </a:lnTo>
                <a:lnTo>
                  <a:pt x="457" y="998"/>
                </a:lnTo>
                <a:lnTo>
                  <a:pt x="462" y="1002"/>
                </a:lnTo>
                <a:lnTo>
                  <a:pt x="462" y="1002"/>
                </a:lnTo>
                <a:lnTo>
                  <a:pt x="466" y="1006"/>
                </a:lnTo>
                <a:lnTo>
                  <a:pt x="468" y="1010"/>
                </a:lnTo>
                <a:lnTo>
                  <a:pt x="469" y="1015"/>
                </a:lnTo>
                <a:lnTo>
                  <a:pt x="469" y="1020"/>
                </a:lnTo>
                <a:lnTo>
                  <a:pt x="469" y="1216"/>
                </a:lnTo>
                <a:lnTo>
                  <a:pt x="469" y="1216"/>
                </a:lnTo>
                <a:lnTo>
                  <a:pt x="470" y="1219"/>
                </a:lnTo>
                <a:lnTo>
                  <a:pt x="473" y="1222"/>
                </a:lnTo>
                <a:lnTo>
                  <a:pt x="476" y="1225"/>
                </a:lnTo>
                <a:lnTo>
                  <a:pt x="480" y="1226"/>
                </a:lnTo>
                <a:lnTo>
                  <a:pt x="546" y="1226"/>
                </a:lnTo>
                <a:lnTo>
                  <a:pt x="546" y="1226"/>
                </a:lnTo>
                <a:lnTo>
                  <a:pt x="551" y="1225"/>
                </a:lnTo>
                <a:lnTo>
                  <a:pt x="555" y="1222"/>
                </a:lnTo>
                <a:lnTo>
                  <a:pt x="556" y="1219"/>
                </a:lnTo>
                <a:lnTo>
                  <a:pt x="557" y="1216"/>
                </a:lnTo>
                <a:lnTo>
                  <a:pt x="557" y="1020"/>
                </a:lnTo>
                <a:lnTo>
                  <a:pt x="557" y="1020"/>
                </a:lnTo>
                <a:lnTo>
                  <a:pt x="558" y="1015"/>
                </a:lnTo>
                <a:lnTo>
                  <a:pt x="559" y="1010"/>
                </a:lnTo>
                <a:lnTo>
                  <a:pt x="561" y="1006"/>
                </a:lnTo>
                <a:lnTo>
                  <a:pt x="565" y="1002"/>
                </a:lnTo>
                <a:lnTo>
                  <a:pt x="565" y="1002"/>
                </a:lnTo>
                <a:lnTo>
                  <a:pt x="571" y="998"/>
                </a:lnTo>
                <a:lnTo>
                  <a:pt x="576" y="991"/>
                </a:lnTo>
                <a:lnTo>
                  <a:pt x="583" y="983"/>
                </a:lnTo>
                <a:lnTo>
                  <a:pt x="589" y="972"/>
                </a:lnTo>
                <a:lnTo>
                  <a:pt x="596" y="961"/>
                </a:lnTo>
                <a:lnTo>
                  <a:pt x="599" y="948"/>
                </a:lnTo>
                <a:lnTo>
                  <a:pt x="601" y="941"/>
                </a:lnTo>
                <a:lnTo>
                  <a:pt x="602" y="933"/>
                </a:lnTo>
                <a:lnTo>
                  <a:pt x="602" y="9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6239635" y="3768323"/>
            <a:ext cx="203893" cy="209890"/>
          </a:xfrm>
          <a:custGeom>
            <a:avLst/>
            <a:gdLst/>
            <a:ahLst/>
            <a:cxnLst/>
            <a:rect l="l" t="t" r="r" b="b"/>
            <a:pathLst>
              <a:path w="1188" h="1225" extrusionOk="0">
                <a:moveTo>
                  <a:pt x="1159" y="1056"/>
                </a:moveTo>
                <a:lnTo>
                  <a:pt x="808" y="705"/>
                </a:lnTo>
                <a:lnTo>
                  <a:pt x="808" y="705"/>
                </a:lnTo>
                <a:lnTo>
                  <a:pt x="826" y="676"/>
                </a:lnTo>
                <a:lnTo>
                  <a:pt x="844" y="647"/>
                </a:lnTo>
                <a:lnTo>
                  <a:pt x="851" y="632"/>
                </a:lnTo>
                <a:lnTo>
                  <a:pt x="858" y="617"/>
                </a:lnTo>
                <a:lnTo>
                  <a:pt x="864" y="600"/>
                </a:lnTo>
                <a:lnTo>
                  <a:pt x="870" y="584"/>
                </a:lnTo>
                <a:lnTo>
                  <a:pt x="875" y="568"/>
                </a:lnTo>
                <a:lnTo>
                  <a:pt x="880" y="552"/>
                </a:lnTo>
                <a:lnTo>
                  <a:pt x="883" y="534"/>
                </a:lnTo>
                <a:lnTo>
                  <a:pt x="886" y="517"/>
                </a:lnTo>
                <a:lnTo>
                  <a:pt x="889" y="500"/>
                </a:lnTo>
                <a:lnTo>
                  <a:pt x="890" y="482"/>
                </a:lnTo>
                <a:lnTo>
                  <a:pt x="892" y="464"/>
                </a:lnTo>
                <a:lnTo>
                  <a:pt x="893" y="446"/>
                </a:lnTo>
                <a:lnTo>
                  <a:pt x="893" y="446"/>
                </a:lnTo>
                <a:lnTo>
                  <a:pt x="892" y="424"/>
                </a:lnTo>
                <a:lnTo>
                  <a:pt x="890" y="401"/>
                </a:lnTo>
                <a:lnTo>
                  <a:pt x="887" y="378"/>
                </a:lnTo>
                <a:lnTo>
                  <a:pt x="883" y="357"/>
                </a:lnTo>
                <a:lnTo>
                  <a:pt x="879" y="335"/>
                </a:lnTo>
                <a:lnTo>
                  <a:pt x="872" y="313"/>
                </a:lnTo>
                <a:lnTo>
                  <a:pt x="866" y="293"/>
                </a:lnTo>
                <a:lnTo>
                  <a:pt x="857" y="273"/>
                </a:lnTo>
                <a:lnTo>
                  <a:pt x="848" y="252"/>
                </a:lnTo>
                <a:lnTo>
                  <a:pt x="838" y="234"/>
                </a:lnTo>
                <a:lnTo>
                  <a:pt x="828" y="214"/>
                </a:lnTo>
                <a:lnTo>
                  <a:pt x="816" y="197"/>
                </a:lnTo>
                <a:lnTo>
                  <a:pt x="804" y="180"/>
                </a:lnTo>
                <a:lnTo>
                  <a:pt x="791" y="162"/>
                </a:lnTo>
                <a:lnTo>
                  <a:pt x="777" y="146"/>
                </a:lnTo>
                <a:lnTo>
                  <a:pt x="761" y="131"/>
                </a:lnTo>
                <a:lnTo>
                  <a:pt x="746" y="116"/>
                </a:lnTo>
                <a:lnTo>
                  <a:pt x="730" y="102"/>
                </a:lnTo>
                <a:lnTo>
                  <a:pt x="713" y="89"/>
                </a:lnTo>
                <a:lnTo>
                  <a:pt x="695" y="77"/>
                </a:lnTo>
                <a:lnTo>
                  <a:pt x="678" y="65"/>
                </a:lnTo>
                <a:lnTo>
                  <a:pt x="658" y="54"/>
                </a:lnTo>
                <a:lnTo>
                  <a:pt x="640" y="44"/>
                </a:lnTo>
                <a:lnTo>
                  <a:pt x="619" y="36"/>
                </a:lnTo>
                <a:lnTo>
                  <a:pt x="600" y="27"/>
                </a:lnTo>
                <a:lnTo>
                  <a:pt x="579" y="20"/>
                </a:lnTo>
                <a:lnTo>
                  <a:pt x="558" y="14"/>
                </a:lnTo>
                <a:lnTo>
                  <a:pt x="536" y="8"/>
                </a:lnTo>
                <a:lnTo>
                  <a:pt x="514" y="5"/>
                </a:lnTo>
                <a:lnTo>
                  <a:pt x="491" y="2"/>
                </a:lnTo>
                <a:lnTo>
                  <a:pt x="469" y="1"/>
                </a:lnTo>
                <a:lnTo>
                  <a:pt x="446" y="0"/>
                </a:lnTo>
                <a:lnTo>
                  <a:pt x="446" y="0"/>
                </a:lnTo>
                <a:lnTo>
                  <a:pt x="423" y="1"/>
                </a:lnTo>
                <a:lnTo>
                  <a:pt x="400" y="2"/>
                </a:lnTo>
                <a:lnTo>
                  <a:pt x="379" y="5"/>
                </a:lnTo>
                <a:lnTo>
                  <a:pt x="357" y="8"/>
                </a:lnTo>
                <a:lnTo>
                  <a:pt x="335" y="14"/>
                </a:lnTo>
                <a:lnTo>
                  <a:pt x="314" y="20"/>
                </a:lnTo>
                <a:lnTo>
                  <a:pt x="293" y="27"/>
                </a:lnTo>
                <a:lnTo>
                  <a:pt x="272" y="36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7"/>
                </a:lnTo>
                <a:lnTo>
                  <a:pt x="179" y="89"/>
                </a:lnTo>
                <a:lnTo>
                  <a:pt x="163" y="102"/>
                </a:lnTo>
                <a:lnTo>
                  <a:pt x="147" y="116"/>
                </a:lnTo>
                <a:lnTo>
                  <a:pt x="130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80"/>
                </a:lnTo>
                <a:lnTo>
                  <a:pt x="76" y="197"/>
                </a:lnTo>
                <a:lnTo>
                  <a:pt x="64" y="214"/>
                </a:lnTo>
                <a:lnTo>
                  <a:pt x="55" y="234"/>
                </a:lnTo>
                <a:lnTo>
                  <a:pt x="44" y="252"/>
                </a:lnTo>
                <a:lnTo>
                  <a:pt x="35" y="273"/>
                </a:lnTo>
                <a:lnTo>
                  <a:pt x="27" y="293"/>
                </a:lnTo>
                <a:lnTo>
                  <a:pt x="20" y="313"/>
                </a:lnTo>
                <a:lnTo>
                  <a:pt x="14" y="335"/>
                </a:lnTo>
                <a:lnTo>
                  <a:pt x="9" y="357"/>
                </a:lnTo>
                <a:lnTo>
                  <a:pt x="6" y="378"/>
                </a:lnTo>
                <a:lnTo>
                  <a:pt x="2" y="401"/>
                </a:lnTo>
                <a:lnTo>
                  <a:pt x="0" y="424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2" y="492"/>
                </a:lnTo>
                <a:lnTo>
                  <a:pt x="6" y="514"/>
                </a:lnTo>
                <a:lnTo>
                  <a:pt x="9" y="536"/>
                </a:lnTo>
                <a:lnTo>
                  <a:pt x="14" y="557"/>
                </a:lnTo>
                <a:lnTo>
                  <a:pt x="20" y="579"/>
                </a:lnTo>
                <a:lnTo>
                  <a:pt x="27" y="599"/>
                </a:lnTo>
                <a:lnTo>
                  <a:pt x="35" y="620"/>
                </a:lnTo>
                <a:lnTo>
                  <a:pt x="44" y="639"/>
                </a:lnTo>
                <a:lnTo>
                  <a:pt x="55" y="659"/>
                </a:lnTo>
                <a:lnTo>
                  <a:pt x="64" y="677"/>
                </a:lnTo>
                <a:lnTo>
                  <a:pt x="76" y="696"/>
                </a:lnTo>
                <a:lnTo>
                  <a:pt x="89" y="713"/>
                </a:lnTo>
                <a:lnTo>
                  <a:pt x="102" y="729"/>
                </a:lnTo>
                <a:lnTo>
                  <a:pt x="116" y="746"/>
                </a:lnTo>
                <a:lnTo>
                  <a:pt x="130" y="762"/>
                </a:lnTo>
                <a:lnTo>
                  <a:pt x="147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8"/>
                </a:lnTo>
                <a:lnTo>
                  <a:pt x="233" y="838"/>
                </a:lnTo>
                <a:lnTo>
                  <a:pt x="253" y="849"/>
                </a:lnTo>
                <a:lnTo>
                  <a:pt x="272" y="857"/>
                </a:lnTo>
                <a:lnTo>
                  <a:pt x="293" y="865"/>
                </a:lnTo>
                <a:lnTo>
                  <a:pt x="314" y="873"/>
                </a:lnTo>
                <a:lnTo>
                  <a:pt x="335" y="878"/>
                </a:lnTo>
                <a:lnTo>
                  <a:pt x="357" y="883"/>
                </a:lnTo>
                <a:lnTo>
                  <a:pt x="379" y="887"/>
                </a:lnTo>
                <a:lnTo>
                  <a:pt x="400" y="890"/>
                </a:lnTo>
                <a:lnTo>
                  <a:pt x="423" y="892"/>
                </a:lnTo>
                <a:lnTo>
                  <a:pt x="446" y="892"/>
                </a:lnTo>
                <a:lnTo>
                  <a:pt x="446" y="892"/>
                </a:lnTo>
                <a:lnTo>
                  <a:pt x="475" y="891"/>
                </a:lnTo>
                <a:lnTo>
                  <a:pt x="503" y="889"/>
                </a:lnTo>
                <a:lnTo>
                  <a:pt x="530" y="883"/>
                </a:lnTo>
                <a:lnTo>
                  <a:pt x="558" y="877"/>
                </a:lnTo>
                <a:lnTo>
                  <a:pt x="584" y="869"/>
                </a:lnTo>
                <a:lnTo>
                  <a:pt x="610" y="860"/>
                </a:lnTo>
                <a:lnTo>
                  <a:pt x="635" y="849"/>
                </a:lnTo>
                <a:lnTo>
                  <a:pt x="658" y="836"/>
                </a:lnTo>
                <a:lnTo>
                  <a:pt x="1018" y="1196"/>
                </a:lnTo>
                <a:lnTo>
                  <a:pt x="1018" y="1196"/>
                </a:lnTo>
                <a:lnTo>
                  <a:pt x="1026" y="1202"/>
                </a:lnTo>
                <a:lnTo>
                  <a:pt x="1035" y="1209"/>
                </a:lnTo>
                <a:lnTo>
                  <a:pt x="1042" y="1213"/>
                </a:lnTo>
                <a:lnTo>
                  <a:pt x="1052" y="1217"/>
                </a:lnTo>
                <a:lnTo>
                  <a:pt x="1061" y="1221"/>
                </a:lnTo>
                <a:lnTo>
                  <a:pt x="1069" y="1223"/>
                </a:lnTo>
                <a:lnTo>
                  <a:pt x="1079" y="1225"/>
                </a:lnTo>
                <a:lnTo>
                  <a:pt x="1089" y="1225"/>
                </a:lnTo>
                <a:lnTo>
                  <a:pt x="1099" y="1225"/>
                </a:lnTo>
                <a:lnTo>
                  <a:pt x="1107" y="1223"/>
                </a:lnTo>
                <a:lnTo>
                  <a:pt x="1117" y="1221"/>
                </a:lnTo>
                <a:lnTo>
                  <a:pt x="1126" y="1217"/>
                </a:lnTo>
                <a:lnTo>
                  <a:pt x="1134" y="1213"/>
                </a:lnTo>
                <a:lnTo>
                  <a:pt x="1143" y="1209"/>
                </a:lnTo>
                <a:lnTo>
                  <a:pt x="1152" y="1202"/>
                </a:lnTo>
                <a:lnTo>
                  <a:pt x="1159" y="1196"/>
                </a:lnTo>
                <a:lnTo>
                  <a:pt x="1159" y="1196"/>
                </a:lnTo>
                <a:lnTo>
                  <a:pt x="1166" y="1188"/>
                </a:lnTo>
                <a:lnTo>
                  <a:pt x="1171" y="1181"/>
                </a:lnTo>
                <a:lnTo>
                  <a:pt x="1177" y="1172"/>
                </a:lnTo>
                <a:lnTo>
                  <a:pt x="1181" y="1163"/>
                </a:lnTo>
                <a:lnTo>
                  <a:pt x="1184" y="1154"/>
                </a:lnTo>
                <a:lnTo>
                  <a:pt x="1186" y="1145"/>
                </a:lnTo>
                <a:lnTo>
                  <a:pt x="1188" y="1135"/>
                </a:lnTo>
                <a:lnTo>
                  <a:pt x="1188" y="1126"/>
                </a:lnTo>
                <a:lnTo>
                  <a:pt x="1188" y="1117"/>
                </a:lnTo>
                <a:lnTo>
                  <a:pt x="1186" y="1107"/>
                </a:lnTo>
                <a:lnTo>
                  <a:pt x="1184" y="1097"/>
                </a:lnTo>
                <a:lnTo>
                  <a:pt x="1181" y="1088"/>
                </a:lnTo>
                <a:lnTo>
                  <a:pt x="1177" y="1080"/>
                </a:lnTo>
                <a:lnTo>
                  <a:pt x="1171" y="1071"/>
                </a:lnTo>
                <a:lnTo>
                  <a:pt x="1166" y="1063"/>
                </a:lnTo>
                <a:lnTo>
                  <a:pt x="1159" y="1056"/>
                </a:lnTo>
                <a:lnTo>
                  <a:pt x="1159" y="1056"/>
                </a:lnTo>
                <a:close/>
                <a:moveTo>
                  <a:pt x="149" y="446"/>
                </a:moveTo>
                <a:lnTo>
                  <a:pt x="149" y="446"/>
                </a:lnTo>
                <a:lnTo>
                  <a:pt x="149" y="431"/>
                </a:lnTo>
                <a:lnTo>
                  <a:pt x="150" y="416"/>
                </a:lnTo>
                <a:lnTo>
                  <a:pt x="152" y="401"/>
                </a:lnTo>
                <a:lnTo>
                  <a:pt x="155" y="386"/>
                </a:lnTo>
                <a:lnTo>
                  <a:pt x="159" y="372"/>
                </a:lnTo>
                <a:lnTo>
                  <a:pt x="162" y="358"/>
                </a:lnTo>
                <a:lnTo>
                  <a:pt x="167" y="343"/>
                </a:lnTo>
                <a:lnTo>
                  <a:pt x="173" y="330"/>
                </a:lnTo>
                <a:lnTo>
                  <a:pt x="178" y="317"/>
                </a:lnTo>
                <a:lnTo>
                  <a:pt x="185" y="304"/>
                </a:lnTo>
                <a:lnTo>
                  <a:pt x="192" y="293"/>
                </a:lnTo>
                <a:lnTo>
                  <a:pt x="200" y="280"/>
                </a:lnTo>
                <a:lnTo>
                  <a:pt x="208" y="269"/>
                </a:lnTo>
                <a:lnTo>
                  <a:pt x="217" y="257"/>
                </a:lnTo>
                <a:lnTo>
                  <a:pt x="226" y="246"/>
                </a:lnTo>
                <a:lnTo>
                  <a:pt x="236" y="236"/>
                </a:lnTo>
                <a:lnTo>
                  <a:pt x="246" y="226"/>
                </a:lnTo>
                <a:lnTo>
                  <a:pt x="257" y="217"/>
                </a:lnTo>
                <a:lnTo>
                  <a:pt x="268" y="208"/>
                </a:lnTo>
                <a:lnTo>
                  <a:pt x="280" y="199"/>
                </a:lnTo>
                <a:lnTo>
                  <a:pt x="292" y="192"/>
                </a:lnTo>
                <a:lnTo>
                  <a:pt x="305" y="185"/>
                </a:lnTo>
                <a:lnTo>
                  <a:pt x="317" y="178"/>
                </a:lnTo>
                <a:lnTo>
                  <a:pt x="331" y="172"/>
                </a:lnTo>
                <a:lnTo>
                  <a:pt x="344" y="167"/>
                </a:lnTo>
                <a:lnTo>
                  <a:pt x="358" y="162"/>
                </a:lnTo>
                <a:lnTo>
                  <a:pt x="372" y="158"/>
                </a:lnTo>
                <a:lnTo>
                  <a:pt x="386" y="155"/>
                </a:lnTo>
                <a:lnTo>
                  <a:pt x="401" y="153"/>
                </a:lnTo>
                <a:lnTo>
                  <a:pt x="416" y="151"/>
                </a:lnTo>
                <a:lnTo>
                  <a:pt x="431" y="149"/>
                </a:lnTo>
                <a:lnTo>
                  <a:pt x="446" y="148"/>
                </a:lnTo>
                <a:lnTo>
                  <a:pt x="446" y="148"/>
                </a:lnTo>
                <a:lnTo>
                  <a:pt x="461" y="149"/>
                </a:lnTo>
                <a:lnTo>
                  <a:pt x="476" y="151"/>
                </a:lnTo>
                <a:lnTo>
                  <a:pt x="491" y="153"/>
                </a:lnTo>
                <a:lnTo>
                  <a:pt x="507" y="155"/>
                </a:lnTo>
                <a:lnTo>
                  <a:pt x="521" y="158"/>
                </a:lnTo>
                <a:lnTo>
                  <a:pt x="535" y="162"/>
                </a:lnTo>
                <a:lnTo>
                  <a:pt x="549" y="167"/>
                </a:lnTo>
                <a:lnTo>
                  <a:pt x="562" y="172"/>
                </a:lnTo>
                <a:lnTo>
                  <a:pt x="575" y="178"/>
                </a:lnTo>
                <a:lnTo>
                  <a:pt x="588" y="185"/>
                </a:lnTo>
                <a:lnTo>
                  <a:pt x="600" y="192"/>
                </a:lnTo>
                <a:lnTo>
                  <a:pt x="613" y="199"/>
                </a:lnTo>
                <a:lnTo>
                  <a:pt x="624" y="208"/>
                </a:lnTo>
                <a:lnTo>
                  <a:pt x="636" y="217"/>
                </a:lnTo>
                <a:lnTo>
                  <a:pt x="647" y="226"/>
                </a:lnTo>
                <a:lnTo>
                  <a:pt x="656" y="236"/>
                </a:lnTo>
                <a:lnTo>
                  <a:pt x="666" y="246"/>
                </a:lnTo>
                <a:lnTo>
                  <a:pt x="676" y="257"/>
                </a:lnTo>
                <a:lnTo>
                  <a:pt x="684" y="269"/>
                </a:lnTo>
                <a:lnTo>
                  <a:pt x="693" y="280"/>
                </a:lnTo>
                <a:lnTo>
                  <a:pt x="701" y="293"/>
                </a:lnTo>
                <a:lnTo>
                  <a:pt x="707" y="304"/>
                </a:lnTo>
                <a:lnTo>
                  <a:pt x="715" y="317"/>
                </a:lnTo>
                <a:lnTo>
                  <a:pt x="720" y="330"/>
                </a:lnTo>
                <a:lnTo>
                  <a:pt x="726" y="343"/>
                </a:lnTo>
                <a:lnTo>
                  <a:pt x="730" y="358"/>
                </a:lnTo>
                <a:lnTo>
                  <a:pt x="734" y="372"/>
                </a:lnTo>
                <a:lnTo>
                  <a:pt x="738" y="386"/>
                </a:lnTo>
                <a:lnTo>
                  <a:pt x="740" y="401"/>
                </a:lnTo>
                <a:lnTo>
                  <a:pt x="742" y="416"/>
                </a:lnTo>
                <a:lnTo>
                  <a:pt x="743" y="431"/>
                </a:lnTo>
                <a:lnTo>
                  <a:pt x="744" y="446"/>
                </a:lnTo>
                <a:lnTo>
                  <a:pt x="744" y="446"/>
                </a:lnTo>
                <a:lnTo>
                  <a:pt x="743" y="462"/>
                </a:lnTo>
                <a:lnTo>
                  <a:pt x="742" y="477"/>
                </a:lnTo>
                <a:lnTo>
                  <a:pt x="740" y="491"/>
                </a:lnTo>
                <a:lnTo>
                  <a:pt x="738" y="506"/>
                </a:lnTo>
                <a:lnTo>
                  <a:pt x="734" y="520"/>
                </a:lnTo>
                <a:lnTo>
                  <a:pt x="730" y="534"/>
                </a:lnTo>
                <a:lnTo>
                  <a:pt x="726" y="548"/>
                </a:lnTo>
                <a:lnTo>
                  <a:pt x="720" y="561"/>
                </a:lnTo>
                <a:lnTo>
                  <a:pt x="715" y="574"/>
                </a:lnTo>
                <a:lnTo>
                  <a:pt x="707" y="587"/>
                </a:lnTo>
                <a:lnTo>
                  <a:pt x="701" y="600"/>
                </a:lnTo>
                <a:lnTo>
                  <a:pt x="693" y="612"/>
                </a:lnTo>
                <a:lnTo>
                  <a:pt x="684" y="624"/>
                </a:lnTo>
                <a:lnTo>
                  <a:pt x="676" y="635"/>
                </a:lnTo>
                <a:lnTo>
                  <a:pt x="666" y="646"/>
                </a:lnTo>
                <a:lnTo>
                  <a:pt x="656" y="656"/>
                </a:lnTo>
                <a:lnTo>
                  <a:pt x="647" y="667"/>
                </a:lnTo>
                <a:lnTo>
                  <a:pt x="636" y="675"/>
                </a:lnTo>
                <a:lnTo>
                  <a:pt x="624" y="684"/>
                </a:lnTo>
                <a:lnTo>
                  <a:pt x="613" y="693"/>
                </a:lnTo>
                <a:lnTo>
                  <a:pt x="600" y="700"/>
                </a:lnTo>
                <a:lnTo>
                  <a:pt x="588" y="708"/>
                </a:lnTo>
                <a:lnTo>
                  <a:pt x="575" y="714"/>
                </a:lnTo>
                <a:lnTo>
                  <a:pt x="562" y="720"/>
                </a:lnTo>
                <a:lnTo>
                  <a:pt x="549" y="725"/>
                </a:lnTo>
                <a:lnTo>
                  <a:pt x="535" y="729"/>
                </a:lnTo>
                <a:lnTo>
                  <a:pt x="521" y="734"/>
                </a:lnTo>
                <a:lnTo>
                  <a:pt x="507" y="737"/>
                </a:lnTo>
                <a:lnTo>
                  <a:pt x="491" y="740"/>
                </a:lnTo>
                <a:lnTo>
                  <a:pt x="476" y="741"/>
                </a:lnTo>
                <a:lnTo>
                  <a:pt x="461" y="742"/>
                </a:lnTo>
                <a:lnTo>
                  <a:pt x="446" y="744"/>
                </a:lnTo>
                <a:lnTo>
                  <a:pt x="446" y="744"/>
                </a:lnTo>
                <a:lnTo>
                  <a:pt x="431" y="742"/>
                </a:lnTo>
                <a:lnTo>
                  <a:pt x="416" y="741"/>
                </a:lnTo>
                <a:lnTo>
                  <a:pt x="401" y="740"/>
                </a:lnTo>
                <a:lnTo>
                  <a:pt x="386" y="737"/>
                </a:lnTo>
                <a:lnTo>
                  <a:pt x="372" y="734"/>
                </a:lnTo>
                <a:lnTo>
                  <a:pt x="358" y="729"/>
                </a:lnTo>
                <a:lnTo>
                  <a:pt x="344" y="725"/>
                </a:lnTo>
                <a:lnTo>
                  <a:pt x="331" y="720"/>
                </a:lnTo>
                <a:lnTo>
                  <a:pt x="317" y="714"/>
                </a:lnTo>
                <a:lnTo>
                  <a:pt x="305" y="708"/>
                </a:lnTo>
                <a:lnTo>
                  <a:pt x="292" y="700"/>
                </a:lnTo>
                <a:lnTo>
                  <a:pt x="280" y="693"/>
                </a:lnTo>
                <a:lnTo>
                  <a:pt x="268" y="684"/>
                </a:lnTo>
                <a:lnTo>
                  <a:pt x="257" y="675"/>
                </a:lnTo>
                <a:lnTo>
                  <a:pt x="246" y="667"/>
                </a:lnTo>
                <a:lnTo>
                  <a:pt x="236" y="656"/>
                </a:lnTo>
                <a:lnTo>
                  <a:pt x="226" y="646"/>
                </a:lnTo>
                <a:lnTo>
                  <a:pt x="217" y="635"/>
                </a:lnTo>
                <a:lnTo>
                  <a:pt x="208" y="624"/>
                </a:lnTo>
                <a:lnTo>
                  <a:pt x="200" y="612"/>
                </a:lnTo>
                <a:lnTo>
                  <a:pt x="192" y="600"/>
                </a:lnTo>
                <a:lnTo>
                  <a:pt x="185" y="587"/>
                </a:lnTo>
                <a:lnTo>
                  <a:pt x="178" y="574"/>
                </a:lnTo>
                <a:lnTo>
                  <a:pt x="173" y="561"/>
                </a:lnTo>
                <a:lnTo>
                  <a:pt x="167" y="548"/>
                </a:lnTo>
                <a:lnTo>
                  <a:pt x="162" y="534"/>
                </a:lnTo>
                <a:lnTo>
                  <a:pt x="159" y="520"/>
                </a:lnTo>
                <a:lnTo>
                  <a:pt x="155" y="506"/>
                </a:lnTo>
                <a:lnTo>
                  <a:pt x="152" y="491"/>
                </a:lnTo>
                <a:lnTo>
                  <a:pt x="150" y="477"/>
                </a:lnTo>
                <a:lnTo>
                  <a:pt x="149" y="462"/>
                </a:lnTo>
                <a:lnTo>
                  <a:pt x="149" y="446"/>
                </a:lnTo>
                <a:lnTo>
                  <a:pt x="149" y="4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5283635" y="3783017"/>
            <a:ext cx="221419" cy="203510"/>
          </a:xfrm>
          <a:custGeom>
            <a:avLst/>
            <a:gdLst/>
            <a:ahLst/>
            <a:cxnLst/>
            <a:rect l="l" t="t" r="r" b="b"/>
            <a:pathLst>
              <a:path w="817" h="749" extrusionOk="0">
                <a:moveTo>
                  <a:pt x="817" y="511"/>
                </a:moveTo>
                <a:lnTo>
                  <a:pt x="580" y="272"/>
                </a:lnTo>
                <a:lnTo>
                  <a:pt x="580" y="408"/>
                </a:lnTo>
                <a:lnTo>
                  <a:pt x="306" y="408"/>
                </a:lnTo>
                <a:lnTo>
                  <a:pt x="306" y="613"/>
                </a:lnTo>
                <a:lnTo>
                  <a:pt x="580" y="613"/>
                </a:lnTo>
                <a:lnTo>
                  <a:pt x="580" y="749"/>
                </a:lnTo>
                <a:lnTo>
                  <a:pt x="817" y="511"/>
                </a:lnTo>
                <a:close/>
                <a:moveTo>
                  <a:pt x="511" y="341"/>
                </a:moveTo>
                <a:lnTo>
                  <a:pt x="511" y="136"/>
                </a:lnTo>
                <a:lnTo>
                  <a:pt x="238" y="136"/>
                </a:lnTo>
                <a:lnTo>
                  <a:pt x="238" y="0"/>
                </a:lnTo>
                <a:lnTo>
                  <a:pt x="0" y="238"/>
                </a:lnTo>
                <a:lnTo>
                  <a:pt x="238" y="477"/>
                </a:lnTo>
                <a:lnTo>
                  <a:pt x="238" y="341"/>
                </a:lnTo>
                <a:lnTo>
                  <a:pt x="511" y="3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5795762" y="4058135"/>
            <a:ext cx="122647" cy="184623"/>
          </a:xfrm>
          <a:custGeom>
            <a:avLst/>
            <a:gdLst/>
            <a:ahLst/>
            <a:cxnLst/>
            <a:rect l="l" t="t" r="r" b="b"/>
            <a:pathLst>
              <a:path w="565" h="848" extrusionOk="0">
                <a:moveTo>
                  <a:pt x="565" y="283"/>
                </a:moveTo>
                <a:lnTo>
                  <a:pt x="565" y="283"/>
                </a:lnTo>
                <a:lnTo>
                  <a:pt x="565" y="268"/>
                </a:lnTo>
                <a:lnTo>
                  <a:pt x="563" y="254"/>
                </a:lnTo>
                <a:lnTo>
                  <a:pt x="559" y="226"/>
                </a:lnTo>
                <a:lnTo>
                  <a:pt x="551" y="199"/>
                </a:lnTo>
                <a:lnTo>
                  <a:pt x="543" y="173"/>
                </a:lnTo>
                <a:lnTo>
                  <a:pt x="531" y="148"/>
                </a:lnTo>
                <a:lnTo>
                  <a:pt x="516" y="125"/>
                </a:lnTo>
                <a:lnTo>
                  <a:pt x="500" y="104"/>
                </a:lnTo>
                <a:lnTo>
                  <a:pt x="482" y="83"/>
                </a:lnTo>
                <a:lnTo>
                  <a:pt x="461" y="65"/>
                </a:lnTo>
                <a:lnTo>
                  <a:pt x="440" y="48"/>
                </a:lnTo>
                <a:lnTo>
                  <a:pt x="417" y="34"/>
                </a:lnTo>
                <a:lnTo>
                  <a:pt x="391" y="22"/>
                </a:lnTo>
                <a:lnTo>
                  <a:pt x="366" y="14"/>
                </a:lnTo>
                <a:lnTo>
                  <a:pt x="339" y="6"/>
                </a:lnTo>
                <a:lnTo>
                  <a:pt x="311" y="2"/>
                </a:lnTo>
                <a:lnTo>
                  <a:pt x="297" y="0"/>
                </a:lnTo>
                <a:lnTo>
                  <a:pt x="282" y="0"/>
                </a:lnTo>
                <a:lnTo>
                  <a:pt x="282" y="0"/>
                </a:lnTo>
                <a:lnTo>
                  <a:pt x="268" y="0"/>
                </a:lnTo>
                <a:lnTo>
                  <a:pt x="253" y="2"/>
                </a:lnTo>
                <a:lnTo>
                  <a:pt x="226" y="6"/>
                </a:lnTo>
                <a:lnTo>
                  <a:pt x="198" y="14"/>
                </a:lnTo>
                <a:lnTo>
                  <a:pt x="173" y="22"/>
                </a:lnTo>
                <a:lnTo>
                  <a:pt x="147" y="34"/>
                </a:lnTo>
                <a:lnTo>
                  <a:pt x="125" y="48"/>
                </a:lnTo>
                <a:lnTo>
                  <a:pt x="103" y="65"/>
                </a:lnTo>
                <a:lnTo>
                  <a:pt x="83" y="83"/>
                </a:lnTo>
                <a:lnTo>
                  <a:pt x="65" y="104"/>
                </a:lnTo>
                <a:lnTo>
                  <a:pt x="48" y="125"/>
                </a:lnTo>
                <a:lnTo>
                  <a:pt x="33" y="148"/>
                </a:lnTo>
                <a:lnTo>
                  <a:pt x="21" y="173"/>
                </a:lnTo>
                <a:lnTo>
                  <a:pt x="13" y="199"/>
                </a:lnTo>
                <a:lnTo>
                  <a:pt x="6" y="226"/>
                </a:lnTo>
                <a:lnTo>
                  <a:pt x="1" y="254"/>
                </a:lnTo>
                <a:lnTo>
                  <a:pt x="0" y="268"/>
                </a:lnTo>
                <a:lnTo>
                  <a:pt x="0" y="283"/>
                </a:lnTo>
                <a:lnTo>
                  <a:pt x="0" y="283"/>
                </a:lnTo>
                <a:lnTo>
                  <a:pt x="1" y="302"/>
                </a:lnTo>
                <a:lnTo>
                  <a:pt x="2" y="321"/>
                </a:lnTo>
                <a:lnTo>
                  <a:pt x="6" y="339"/>
                </a:lnTo>
                <a:lnTo>
                  <a:pt x="9" y="357"/>
                </a:lnTo>
                <a:lnTo>
                  <a:pt x="15" y="374"/>
                </a:lnTo>
                <a:lnTo>
                  <a:pt x="21" y="391"/>
                </a:lnTo>
                <a:lnTo>
                  <a:pt x="30" y="408"/>
                </a:lnTo>
                <a:lnTo>
                  <a:pt x="38" y="423"/>
                </a:lnTo>
                <a:lnTo>
                  <a:pt x="38" y="423"/>
                </a:lnTo>
                <a:lnTo>
                  <a:pt x="282" y="848"/>
                </a:lnTo>
                <a:lnTo>
                  <a:pt x="526" y="423"/>
                </a:lnTo>
                <a:lnTo>
                  <a:pt x="526" y="423"/>
                </a:lnTo>
                <a:lnTo>
                  <a:pt x="526" y="423"/>
                </a:lnTo>
                <a:lnTo>
                  <a:pt x="534" y="408"/>
                </a:lnTo>
                <a:lnTo>
                  <a:pt x="543" y="391"/>
                </a:lnTo>
                <a:lnTo>
                  <a:pt x="549" y="374"/>
                </a:lnTo>
                <a:lnTo>
                  <a:pt x="555" y="357"/>
                </a:lnTo>
                <a:lnTo>
                  <a:pt x="559" y="339"/>
                </a:lnTo>
                <a:lnTo>
                  <a:pt x="562" y="321"/>
                </a:lnTo>
                <a:lnTo>
                  <a:pt x="563" y="302"/>
                </a:lnTo>
                <a:lnTo>
                  <a:pt x="565" y="283"/>
                </a:lnTo>
                <a:lnTo>
                  <a:pt x="565" y="283"/>
                </a:lnTo>
                <a:close/>
                <a:moveTo>
                  <a:pt x="282" y="428"/>
                </a:moveTo>
                <a:lnTo>
                  <a:pt x="282" y="428"/>
                </a:lnTo>
                <a:lnTo>
                  <a:pt x="268" y="428"/>
                </a:lnTo>
                <a:lnTo>
                  <a:pt x="253" y="426"/>
                </a:lnTo>
                <a:lnTo>
                  <a:pt x="239" y="422"/>
                </a:lnTo>
                <a:lnTo>
                  <a:pt x="226" y="417"/>
                </a:lnTo>
                <a:lnTo>
                  <a:pt x="212" y="411"/>
                </a:lnTo>
                <a:lnTo>
                  <a:pt x="200" y="403"/>
                </a:lnTo>
                <a:lnTo>
                  <a:pt x="190" y="396"/>
                </a:lnTo>
                <a:lnTo>
                  <a:pt x="179" y="386"/>
                </a:lnTo>
                <a:lnTo>
                  <a:pt x="169" y="375"/>
                </a:lnTo>
                <a:lnTo>
                  <a:pt x="162" y="365"/>
                </a:lnTo>
                <a:lnTo>
                  <a:pt x="154" y="353"/>
                </a:lnTo>
                <a:lnTo>
                  <a:pt x="147" y="339"/>
                </a:lnTo>
                <a:lnTo>
                  <a:pt x="143" y="326"/>
                </a:lnTo>
                <a:lnTo>
                  <a:pt x="139" y="312"/>
                </a:lnTo>
                <a:lnTo>
                  <a:pt x="137" y="297"/>
                </a:lnTo>
                <a:lnTo>
                  <a:pt x="137" y="283"/>
                </a:lnTo>
                <a:lnTo>
                  <a:pt x="137" y="283"/>
                </a:lnTo>
                <a:lnTo>
                  <a:pt x="137" y="268"/>
                </a:lnTo>
                <a:lnTo>
                  <a:pt x="139" y="254"/>
                </a:lnTo>
                <a:lnTo>
                  <a:pt x="143" y="240"/>
                </a:lnTo>
                <a:lnTo>
                  <a:pt x="147" y="226"/>
                </a:lnTo>
                <a:lnTo>
                  <a:pt x="154" y="213"/>
                </a:lnTo>
                <a:lnTo>
                  <a:pt x="162" y="201"/>
                </a:lnTo>
                <a:lnTo>
                  <a:pt x="169" y="190"/>
                </a:lnTo>
                <a:lnTo>
                  <a:pt x="179" y="179"/>
                </a:lnTo>
                <a:lnTo>
                  <a:pt x="190" y="170"/>
                </a:lnTo>
                <a:lnTo>
                  <a:pt x="200" y="163"/>
                </a:lnTo>
                <a:lnTo>
                  <a:pt x="212" y="154"/>
                </a:lnTo>
                <a:lnTo>
                  <a:pt x="226" y="148"/>
                </a:lnTo>
                <a:lnTo>
                  <a:pt x="239" y="143"/>
                </a:lnTo>
                <a:lnTo>
                  <a:pt x="253" y="140"/>
                </a:lnTo>
                <a:lnTo>
                  <a:pt x="268" y="137"/>
                </a:lnTo>
                <a:lnTo>
                  <a:pt x="282" y="137"/>
                </a:lnTo>
                <a:lnTo>
                  <a:pt x="282" y="137"/>
                </a:lnTo>
                <a:lnTo>
                  <a:pt x="297" y="137"/>
                </a:lnTo>
                <a:lnTo>
                  <a:pt x="311" y="140"/>
                </a:lnTo>
                <a:lnTo>
                  <a:pt x="325" y="143"/>
                </a:lnTo>
                <a:lnTo>
                  <a:pt x="339" y="148"/>
                </a:lnTo>
                <a:lnTo>
                  <a:pt x="352" y="154"/>
                </a:lnTo>
                <a:lnTo>
                  <a:pt x="364" y="163"/>
                </a:lnTo>
                <a:lnTo>
                  <a:pt x="375" y="170"/>
                </a:lnTo>
                <a:lnTo>
                  <a:pt x="385" y="179"/>
                </a:lnTo>
                <a:lnTo>
                  <a:pt x="394" y="190"/>
                </a:lnTo>
                <a:lnTo>
                  <a:pt x="402" y="201"/>
                </a:lnTo>
                <a:lnTo>
                  <a:pt x="411" y="213"/>
                </a:lnTo>
                <a:lnTo>
                  <a:pt x="417" y="226"/>
                </a:lnTo>
                <a:lnTo>
                  <a:pt x="422" y="240"/>
                </a:lnTo>
                <a:lnTo>
                  <a:pt x="425" y="254"/>
                </a:lnTo>
                <a:lnTo>
                  <a:pt x="428" y="268"/>
                </a:lnTo>
                <a:lnTo>
                  <a:pt x="428" y="283"/>
                </a:lnTo>
                <a:lnTo>
                  <a:pt x="428" y="283"/>
                </a:lnTo>
                <a:lnTo>
                  <a:pt x="428" y="297"/>
                </a:lnTo>
                <a:lnTo>
                  <a:pt x="425" y="312"/>
                </a:lnTo>
                <a:lnTo>
                  <a:pt x="422" y="326"/>
                </a:lnTo>
                <a:lnTo>
                  <a:pt x="417" y="339"/>
                </a:lnTo>
                <a:lnTo>
                  <a:pt x="411" y="353"/>
                </a:lnTo>
                <a:lnTo>
                  <a:pt x="402" y="365"/>
                </a:lnTo>
                <a:lnTo>
                  <a:pt x="394" y="375"/>
                </a:lnTo>
                <a:lnTo>
                  <a:pt x="385" y="386"/>
                </a:lnTo>
                <a:lnTo>
                  <a:pt x="375" y="396"/>
                </a:lnTo>
                <a:lnTo>
                  <a:pt x="364" y="403"/>
                </a:lnTo>
                <a:lnTo>
                  <a:pt x="352" y="411"/>
                </a:lnTo>
                <a:lnTo>
                  <a:pt x="339" y="417"/>
                </a:lnTo>
                <a:lnTo>
                  <a:pt x="325" y="422"/>
                </a:lnTo>
                <a:lnTo>
                  <a:pt x="311" y="426"/>
                </a:lnTo>
                <a:lnTo>
                  <a:pt x="297" y="428"/>
                </a:lnTo>
                <a:lnTo>
                  <a:pt x="282" y="428"/>
                </a:lnTo>
                <a:lnTo>
                  <a:pt x="282" y="4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319047" y="3071285"/>
            <a:ext cx="2389434" cy="67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Asset Management, Vulnerability Management Systems, DLP, etc.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2261107" y="1913360"/>
            <a:ext cx="2389434" cy="67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 primarily focused on detecting and investigating suspicious activities (and traces of such) other problems on hosts/endpoints. 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1777741" y="4409825"/>
            <a:ext cx="2389434" cy="71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Incident Management, Incident Tracking. Timeline, alert that has been generated, username, user location, etc. 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7515032" y="2264497"/>
            <a:ext cx="2389434" cy="68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Firewall is a network security system that monitors and controls incoming and outgoing network traffic based on predetermined security rules. 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1777741" y="1689586"/>
            <a:ext cx="2842662" cy="26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2B256F"/>
                </a:solidFill>
                <a:latin typeface="Arial"/>
                <a:ea typeface="Arial"/>
                <a:cs typeface="Arial"/>
                <a:sym typeface="Arial"/>
              </a:rPr>
              <a:t>Endpoint Detection &amp; Response Tool</a:t>
            </a:r>
            <a:endParaRPr sz="1050" b="1">
              <a:solidFill>
                <a:srgbClr val="2B25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7514793" y="2025278"/>
            <a:ext cx="2007286" cy="23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515081"/>
                </a:solidFill>
                <a:latin typeface="Arial"/>
                <a:ea typeface="Arial"/>
                <a:cs typeface="Arial"/>
                <a:sym typeface="Arial"/>
              </a:rPr>
              <a:t>Firewall Systems</a:t>
            </a:r>
            <a:endParaRPr sz="1050" b="1">
              <a:solidFill>
                <a:srgbClr val="5150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838270" y="2846281"/>
            <a:ext cx="2842662" cy="26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Systems &amp; Users/Employees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1830336" y="4201255"/>
            <a:ext cx="2313616" cy="28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Incident Response Tracking Tool</a:t>
            </a:r>
            <a:endParaRPr sz="10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7972230" y="3619472"/>
            <a:ext cx="2389434" cy="68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Threat Prevention Systems that helps protecting against advanced, multi-stage and multi-vector attacks.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7971990" y="3380253"/>
            <a:ext cx="2632819" cy="23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9090BA"/>
                </a:solidFill>
                <a:latin typeface="Arial"/>
                <a:ea typeface="Arial"/>
                <a:cs typeface="Arial"/>
                <a:sym typeface="Arial"/>
              </a:rPr>
              <a:t>Email Security System</a:t>
            </a:r>
            <a:endParaRPr sz="1050" b="1">
              <a:solidFill>
                <a:srgbClr val="9090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7132645" y="4907945"/>
            <a:ext cx="2389434" cy="68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VPN extends the concept of private network across a public network, and enables users to send and receive data securely. SSO instead allows you to access multiple related, yet independent, software systems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7132406" y="4668726"/>
            <a:ext cx="2535850" cy="23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VPN Endpoints and Single Sign On</a:t>
            </a:r>
            <a:endParaRPr sz="105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76752"/>
            <a:ext cx="12192000" cy="558871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/>
          <p:nvPr/>
        </p:nvSpPr>
        <p:spPr>
          <a:xfrm>
            <a:off x="9280" y="6513142"/>
            <a:ext cx="115030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https://www.informationisbeautiful.net/visualizations/worlds-biggest-data-breaches-hacks/</a:t>
            </a:r>
            <a:endParaRPr sz="1000" u="sng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8657" y="6365469"/>
            <a:ext cx="814063" cy="50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importance of keeping your data secure</a:t>
            </a:r>
            <a:endParaRPr/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33964"/>
            <a:ext cx="4028838" cy="2618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20"/>
          <p:cNvCxnSpPr/>
          <p:nvPr/>
        </p:nvCxnSpPr>
        <p:spPr>
          <a:xfrm rot="10800000" flipH="1">
            <a:off x="245106" y="4596557"/>
            <a:ext cx="11773509" cy="2441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20"/>
          <p:cNvCxnSpPr/>
          <p:nvPr/>
        </p:nvCxnSpPr>
        <p:spPr>
          <a:xfrm>
            <a:off x="6192643" y="4859854"/>
            <a:ext cx="0" cy="1651529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20"/>
          <p:cNvSpPr txBox="1"/>
          <p:nvPr/>
        </p:nvSpPr>
        <p:spPr>
          <a:xfrm>
            <a:off x="10296822" y="4863166"/>
            <a:ext cx="1744500" cy="57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AVERAGE SIZE OF A DATA BREACH</a:t>
            </a:r>
            <a:endParaRPr sz="1867" b="1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10300125" y="5645747"/>
            <a:ext cx="176339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25,575 RECORDS</a:t>
            </a:r>
            <a:endParaRPr sz="2800" b="1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9435573" y="4759712"/>
            <a:ext cx="708973" cy="7089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986443" y="4859854"/>
            <a:ext cx="2100043" cy="8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TIME TO IDENTIFY AND CONTAIN A DATA BREACH</a:t>
            </a:r>
            <a:endParaRPr sz="1867" b="1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906590" y="5693385"/>
            <a:ext cx="2215257" cy="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279 DAYS</a:t>
            </a:r>
            <a:endParaRPr sz="4000" b="1" dirty="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125193" y="4756400"/>
            <a:ext cx="708973" cy="7089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4274256" y="4794509"/>
            <a:ext cx="1857605" cy="8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AVERAGE TOTAL COST OF A DATA BREACH</a:t>
            </a:r>
            <a:endParaRPr sz="1867" b="1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4255363" y="5628039"/>
            <a:ext cx="2215257" cy="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$3.92 M</a:t>
            </a:r>
            <a:endParaRPr sz="4267" b="1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6" name="Google Shape;206;p20"/>
          <p:cNvSpPr/>
          <p:nvPr/>
        </p:nvSpPr>
        <p:spPr>
          <a:xfrm>
            <a:off x="3518239" y="4759712"/>
            <a:ext cx="579787" cy="579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7" name="Google Shape;207;p20"/>
          <p:cNvCxnSpPr/>
          <p:nvPr/>
        </p:nvCxnSpPr>
        <p:spPr>
          <a:xfrm>
            <a:off x="9267068" y="4899176"/>
            <a:ext cx="0" cy="1651529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20"/>
          <p:cNvSpPr/>
          <p:nvPr/>
        </p:nvSpPr>
        <p:spPr>
          <a:xfrm>
            <a:off x="263469" y="4860292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9" name="Google Shape;209;p20"/>
          <p:cNvSpPr/>
          <p:nvPr/>
        </p:nvSpPr>
        <p:spPr>
          <a:xfrm rot="10800000">
            <a:off x="3642525" y="4797135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9525879" y="497238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11" name="Google Shape;211;p20"/>
          <p:cNvCxnSpPr/>
          <p:nvPr/>
        </p:nvCxnSpPr>
        <p:spPr>
          <a:xfrm>
            <a:off x="3491159" y="1526258"/>
            <a:ext cx="0" cy="273862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2" name="Google Shape;21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9694" y="1400519"/>
            <a:ext cx="4557205" cy="2832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/>
        </p:nvSpPr>
        <p:spPr>
          <a:xfrm>
            <a:off x="8742039" y="3972177"/>
            <a:ext cx="9998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$0.21m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5982458" y="4052685"/>
            <a:ext cx="9998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$1.07m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8742038" y="2743082"/>
            <a:ext cx="9998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$1.22m</a:t>
            </a:r>
            <a:endParaRPr dirty="0"/>
          </a:p>
        </p:txBody>
      </p:sp>
      <p:sp>
        <p:nvSpPr>
          <p:cNvPr id="216" name="Google Shape;216;p20"/>
          <p:cNvSpPr txBox="1"/>
          <p:nvPr/>
        </p:nvSpPr>
        <p:spPr>
          <a:xfrm>
            <a:off x="5816917" y="2995016"/>
            <a:ext cx="9998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$1.42m</a:t>
            </a:r>
            <a:endParaRPr dirty="0"/>
          </a:p>
        </p:txBody>
      </p:sp>
      <p:cxnSp>
        <p:nvCxnSpPr>
          <p:cNvPr id="217" name="Google Shape;217;p20"/>
          <p:cNvCxnSpPr/>
          <p:nvPr/>
        </p:nvCxnSpPr>
        <p:spPr>
          <a:xfrm>
            <a:off x="3333619" y="4802274"/>
            <a:ext cx="0" cy="1651529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20"/>
          <p:cNvSpPr txBox="1"/>
          <p:nvPr/>
        </p:nvSpPr>
        <p:spPr>
          <a:xfrm>
            <a:off x="7097488" y="4798813"/>
            <a:ext cx="23137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Average cost of data breach in orgs without security automation</a:t>
            </a:r>
            <a:endParaRPr sz="1800" b="1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6816778" y="5607072"/>
            <a:ext cx="25047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95% higher</a:t>
            </a:r>
            <a:endParaRPr sz="3700" b="1" dirty="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6302275" y="4769447"/>
            <a:ext cx="708973" cy="7089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1" name="Google Shape;221;p20"/>
          <p:cNvSpPr/>
          <p:nvPr/>
        </p:nvSpPr>
        <p:spPr>
          <a:xfrm rot="2700000">
            <a:off x="6489293" y="4796410"/>
            <a:ext cx="369543" cy="662521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0" y="6642556"/>
            <a:ext cx="170912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5"/>
              </a:rPr>
              <a:t>* </a:t>
            </a:r>
            <a:r>
              <a:rPr lang="en-US" sz="800" b="1" u="sng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 of a Data Breach Report 2019</a:t>
            </a:r>
            <a:endParaRPr sz="800" b="1" u="sng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68782" y="6427664"/>
            <a:ext cx="713938" cy="44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/>
        </p:nvSpPr>
        <p:spPr>
          <a:xfrm>
            <a:off x="2143815" y="165381"/>
            <a:ext cx="79044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Automating your SOC environment</a:t>
            </a:r>
            <a:endParaRPr/>
          </a:p>
        </p:txBody>
      </p:sp>
      <p:grpSp>
        <p:nvGrpSpPr>
          <p:cNvPr id="229" name="Google Shape;229;p21"/>
          <p:cNvGrpSpPr/>
          <p:nvPr/>
        </p:nvGrpSpPr>
        <p:grpSpPr>
          <a:xfrm>
            <a:off x="1053723" y="2013626"/>
            <a:ext cx="11129260" cy="4844374"/>
            <a:chOff x="626799" y="1189365"/>
            <a:chExt cx="9728271" cy="4048650"/>
          </a:xfrm>
        </p:grpSpPr>
        <p:sp>
          <p:nvSpPr>
            <p:cNvPr id="230" name="Google Shape;230;p21"/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" name="Google Shape;231;p21"/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626800" y="2752732"/>
              <a:ext cx="199411" cy="248528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 extrusionOk="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 rot="-54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 extrusionOk="0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39" name="Google Shape;239;p21"/>
          <p:cNvSpPr/>
          <p:nvPr/>
        </p:nvSpPr>
        <p:spPr>
          <a:xfrm>
            <a:off x="1522537" y="3419591"/>
            <a:ext cx="887479" cy="88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3133238" y="3419591"/>
            <a:ext cx="887479" cy="88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4743939" y="3419591"/>
            <a:ext cx="887479" cy="88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6354640" y="3419591"/>
            <a:ext cx="887479" cy="88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7965341" y="3419591"/>
            <a:ext cx="887479" cy="88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9576043" y="3419591"/>
            <a:ext cx="887479" cy="88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45" name="Google Shape;245;p21"/>
          <p:cNvGrpSpPr/>
          <p:nvPr/>
        </p:nvGrpSpPr>
        <p:grpSpPr>
          <a:xfrm>
            <a:off x="1369485" y="4785133"/>
            <a:ext cx="2849117" cy="2026176"/>
            <a:chOff x="827584" y="4922584"/>
            <a:chExt cx="1830680" cy="2026176"/>
          </a:xfrm>
        </p:grpSpPr>
        <p:sp>
          <p:nvSpPr>
            <p:cNvPr id="246" name="Google Shape;246;p21"/>
            <p:cNvSpPr txBox="1"/>
            <p:nvPr/>
          </p:nvSpPr>
          <p:spPr>
            <a:xfrm>
              <a:off x="827584" y="4922584"/>
              <a:ext cx="18306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Cybersecurity Skills Gap</a:t>
              </a:r>
              <a:endParaRPr sz="1400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" name="Google Shape;247;p21"/>
            <p:cNvSpPr txBox="1"/>
            <p:nvPr/>
          </p:nvSpPr>
          <p:spPr>
            <a:xfrm>
              <a:off x="827584" y="5379100"/>
              <a:ext cx="183068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53% of survey respondents reported a problematic shortage of cybersecurity skills at their organization*. Training, people leaving, etc.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The global cybersecurity workforce will be short by around 1.8M ppl by 2022, representing a rise of around 20 percent since 2015**.</a:t>
              </a:r>
              <a:endParaRPr sz="1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48" name="Google Shape;248;p21"/>
          <p:cNvGrpSpPr/>
          <p:nvPr/>
        </p:nvGrpSpPr>
        <p:grpSpPr>
          <a:xfrm>
            <a:off x="4426810" y="4782512"/>
            <a:ext cx="1830680" cy="912984"/>
            <a:chOff x="3397012" y="4922584"/>
            <a:chExt cx="1830680" cy="912984"/>
          </a:xfrm>
        </p:grpSpPr>
        <p:sp>
          <p:nvSpPr>
            <p:cNvPr id="249" name="Google Shape;249;p21"/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Budget Constraints</a:t>
              </a:r>
              <a:endParaRPr sz="1400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" name="Google Shape;250;p21"/>
            <p:cNvSpPr txBox="1"/>
            <p:nvPr/>
          </p:nvSpPr>
          <p:spPr>
            <a:xfrm>
              <a:off x="3397012" y="5189237"/>
              <a:ext cx="1830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Most organizations, large or small might have budget constraints.</a:t>
              </a:r>
              <a:endParaRPr sz="1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51" name="Google Shape;251;p21"/>
          <p:cNvGrpSpPr/>
          <p:nvPr/>
        </p:nvGrpSpPr>
        <p:grpSpPr>
          <a:xfrm>
            <a:off x="7710108" y="4785133"/>
            <a:ext cx="1830680" cy="728318"/>
            <a:chOff x="5996920" y="4922584"/>
            <a:chExt cx="1830680" cy="728318"/>
          </a:xfrm>
        </p:grpSpPr>
        <p:sp>
          <p:nvSpPr>
            <p:cNvPr id="252" name="Google Shape;252;p21"/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Number of events</a:t>
              </a:r>
              <a:endParaRPr sz="1400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" name="Google Shape;253;p21"/>
            <p:cNvSpPr txBox="1"/>
            <p:nvPr/>
          </p:nvSpPr>
          <p:spPr>
            <a:xfrm>
              <a:off x="5996920" y="5189237"/>
              <a:ext cx="18306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Companies are processing GBs/TBs of data per day.</a:t>
              </a:r>
              <a:endParaRPr sz="1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54" name="Google Shape;254;p21"/>
          <p:cNvGrpSpPr/>
          <p:nvPr/>
        </p:nvGrpSpPr>
        <p:grpSpPr>
          <a:xfrm>
            <a:off x="2408417" y="1951465"/>
            <a:ext cx="2067898" cy="1503184"/>
            <a:chOff x="1316400" y="1706227"/>
            <a:chExt cx="1830680" cy="1153605"/>
          </a:xfrm>
        </p:grpSpPr>
        <p:sp>
          <p:nvSpPr>
            <p:cNvPr id="255" name="Google Shape;255;p21"/>
            <p:cNvSpPr txBox="1"/>
            <p:nvPr/>
          </p:nvSpPr>
          <p:spPr>
            <a:xfrm>
              <a:off x="1316400" y="1706227"/>
              <a:ext cx="1830680" cy="236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Many Security Tools</a:t>
              </a:r>
              <a:endParaRPr sz="1400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" name="Google Shape;256;p21"/>
            <p:cNvSpPr txBox="1"/>
            <p:nvPr/>
          </p:nvSpPr>
          <p:spPr>
            <a:xfrm>
              <a:off x="1316400" y="1938650"/>
              <a:ext cx="1830680" cy="921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 wider range of security suites are being adopted by Security Teams, it is more difficult to effectively monitor all of the data being generated.</a:t>
              </a:r>
              <a:endParaRPr sz="1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57" name="Google Shape;257;p21"/>
          <p:cNvGrpSpPr/>
          <p:nvPr/>
        </p:nvGrpSpPr>
        <p:grpSpPr>
          <a:xfrm>
            <a:off x="5735246" y="1960700"/>
            <a:ext cx="1830680" cy="1282316"/>
            <a:chOff x="3885828" y="1706227"/>
            <a:chExt cx="1830680" cy="1282316"/>
          </a:xfrm>
        </p:grpSpPr>
        <p:sp>
          <p:nvSpPr>
            <p:cNvPr id="258" name="Google Shape;258;p21"/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Information Sharing</a:t>
              </a:r>
              <a:endParaRPr sz="1400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" name="Google Shape;259;p21"/>
            <p:cNvSpPr txBox="1"/>
            <p:nvPr/>
          </p:nvSpPr>
          <p:spPr>
            <a:xfrm>
              <a:off x="3885828" y="1972880"/>
              <a:ext cx="183068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Companies need to share more threat intelligence with industry peers to better defend against ever-changing threats.</a:t>
              </a:r>
              <a:endParaRPr sz="1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60" name="Google Shape;260;p21"/>
          <p:cNvGrpSpPr/>
          <p:nvPr/>
        </p:nvGrpSpPr>
        <p:grpSpPr>
          <a:xfrm>
            <a:off x="8794450" y="2036995"/>
            <a:ext cx="1912531" cy="1282316"/>
            <a:chOff x="6485735" y="1706227"/>
            <a:chExt cx="1912531" cy="1282316"/>
          </a:xfrm>
        </p:grpSpPr>
        <p:sp>
          <p:nvSpPr>
            <p:cNvPr id="261" name="Google Shape;261;p21"/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ML</a:t>
              </a:r>
              <a:endParaRPr sz="1400" b="1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" name="Google Shape;262;p21"/>
            <p:cNvSpPr txBox="1"/>
            <p:nvPr/>
          </p:nvSpPr>
          <p:spPr>
            <a:xfrm>
              <a:off x="6485735" y="1972880"/>
              <a:ext cx="191253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ML can help, but will not solve your problems. Stay away from whoever tells you that their ML works 100% and is bullet proof.</a:t>
              </a:r>
              <a:endParaRPr sz="1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63" name="Google Shape;263;p21"/>
          <p:cNvSpPr/>
          <p:nvPr/>
        </p:nvSpPr>
        <p:spPr>
          <a:xfrm>
            <a:off x="8260752" y="372923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5042074" y="372039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6635181" y="3718960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796963" y="3694028"/>
            <a:ext cx="382784" cy="392454"/>
          </a:xfrm>
          <a:custGeom>
            <a:avLst/>
            <a:gdLst/>
            <a:ahLst/>
            <a:cxnLst/>
            <a:rect l="l" t="t" r="r" b="b"/>
            <a:pathLst>
              <a:path w="2296594" h="2354614" extrusionOk="0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6633985" y="6492569"/>
            <a:ext cx="45640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* https://www.csoonline.com/article/3331983/the-cybersecurity-skills-shortage-is-getting-worse.html</a:t>
            </a:r>
            <a:endParaRPr sz="800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** https://www.helpnetsecurity.com/2017/06/09/cybersecurity-workforce-gap/</a:t>
            </a:r>
            <a:endParaRPr sz="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8" name="Google Shape;268;p21"/>
          <p:cNvSpPr/>
          <p:nvPr/>
        </p:nvSpPr>
        <p:spPr>
          <a:xfrm rot="2700000">
            <a:off x="3382275" y="3505614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9861701" y="350290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0" name="Google Shape;27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/>
        </p:nvSpPr>
        <p:spPr>
          <a:xfrm>
            <a:off x="2091771" y="165381"/>
            <a:ext cx="800860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35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Security Orchestration, Automation &amp; Response Tool</a:t>
            </a: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329184" y="728395"/>
            <a:ext cx="11704320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Commercials: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Splunk Phantom Security Orchestration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PaloAlto Demisto</a:t>
            </a: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Gartner: “Market Guide for Security Orchestration, Automation and Response Solutions"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Free (a couple of examples):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Luigi - https://github.com/spotify/luigi</a:t>
            </a: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Huginn - https://github.com/huginn/huginn</a:t>
            </a: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5383149" y="534963"/>
            <a:ext cx="14173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035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Commercial &amp; Free</a:t>
            </a:r>
            <a:endParaRPr/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328" y="6088566"/>
            <a:ext cx="1238672" cy="76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1378</Words>
  <Application>Microsoft Office PowerPoint</Application>
  <PresentationFormat>Widescreen</PresentationFormat>
  <Paragraphs>212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Quattrocento Sans</vt:lpstr>
      <vt:lpstr>Century Gothic</vt:lpstr>
      <vt:lpstr>Arial</vt:lpstr>
      <vt:lpstr>Calibri</vt:lpstr>
      <vt:lpstr>Open Sans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Muletto</cp:lastModifiedBy>
  <cp:revision>4</cp:revision>
  <dcterms:modified xsi:type="dcterms:W3CDTF">2019-11-09T09:00:34Z</dcterms:modified>
</cp:coreProperties>
</file>